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IBM Plex Sans" charset="1" panose="020B0503050203000203"/>
      <p:regular r:id="rId12"/>
    </p:embeddedFont>
    <p:embeddedFont>
      <p:font typeface="IBM Plex Sans Bold" charset="1" panose="020B0803050203000203"/>
      <p:regular r:id="rId13"/>
    </p:embeddedFont>
    <p:embeddedFont>
      <p:font typeface="IBM Plex Sans Italics" charset="1" panose="020B0503050203000203"/>
      <p:regular r:id="rId14"/>
    </p:embeddedFont>
    <p:embeddedFont>
      <p:font typeface="IBM Plex Sans Bold Italics" charset="1" panose="020B0803050203000203"/>
      <p:regular r:id="rId15"/>
    </p:embeddedFont>
    <p:embeddedFont>
      <p:font typeface="IBM Plex Sans Thin" charset="1" panose="020B0203050203000203"/>
      <p:regular r:id="rId16"/>
    </p:embeddedFont>
    <p:embeddedFont>
      <p:font typeface="IBM Plex Sans Thin Italics" charset="1" panose="020B0203050203000203"/>
      <p:regular r:id="rId17"/>
    </p:embeddedFont>
    <p:embeddedFont>
      <p:font typeface="IBM Plex Sans Medium" charset="1" panose="020B0603050203000203"/>
      <p:regular r:id="rId18"/>
    </p:embeddedFont>
    <p:embeddedFont>
      <p:font typeface="IBM Plex Sans Medium Italics" charset="1" panose="020B0603050203000203"/>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Open Sauce Italics" charset="1" panose="00000500000000000000"/>
      <p:regular r:id="rId22"/>
    </p:embeddedFont>
    <p:embeddedFont>
      <p:font typeface="Open Sauce Bold Italics" charset="1" panose="00000800000000000000"/>
      <p:regular r:id="rId23"/>
    </p:embeddedFont>
    <p:embeddedFont>
      <p:font typeface="Open Sauce Light" charset="1" panose="00000400000000000000"/>
      <p:regular r:id="rId24"/>
    </p:embeddedFont>
    <p:embeddedFont>
      <p:font typeface="Open Sauce Light Italics" charset="1" panose="00000400000000000000"/>
      <p:regular r:id="rId25"/>
    </p:embeddedFont>
    <p:embeddedFont>
      <p:font typeface="Open Sauce Medium" charset="1" panose="00000600000000000000"/>
      <p:regular r:id="rId26"/>
    </p:embeddedFont>
    <p:embeddedFont>
      <p:font typeface="Open Sauce Medium Italics" charset="1" panose="00000600000000000000"/>
      <p:regular r:id="rId27"/>
    </p:embeddedFont>
    <p:embeddedFont>
      <p:font typeface="Open Sauce Semi-Bold" charset="1" panose="00000700000000000000"/>
      <p:regular r:id="rId28"/>
    </p:embeddedFont>
    <p:embeddedFont>
      <p:font typeface="Open Sauce Semi-Bold Italics" charset="1" panose="00000700000000000000"/>
      <p:regular r:id="rId29"/>
    </p:embeddedFont>
    <p:embeddedFont>
      <p:font typeface="Open Sauce Heavy" charset="1" panose="00000A00000000000000"/>
      <p:regular r:id="rId30"/>
    </p:embeddedFont>
    <p:embeddedFont>
      <p:font typeface="Open Sauce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151761">
            <a:off x="6178515" y="-5236169"/>
            <a:ext cx="10454404" cy="7622211"/>
          </a:xfrm>
          <a:custGeom>
            <a:avLst/>
            <a:gdLst/>
            <a:ahLst/>
            <a:cxnLst/>
            <a:rect r="r" b="b" t="t" l="l"/>
            <a:pathLst>
              <a:path h="7622211" w="10454404">
                <a:moveTo>
                  <a:pt x="0" y="0"/>
                </a:moveTo>
                <a:lnTo>
                  <a:pt x="10454405" y="0"/>
                </a:lnTo>
                <a:lnTo>
                  <a:pt x="10454405"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4939101" y="6712177"/>
            <a:ext cx="11422613" cy="8328123"/>
          </a:xfrm>
          <a:custGeom>
            <a:avLst/>
            <a:gdLst/>
            <a:ahLst/>
            <a:cxnLst/>
            <a:rect r="r" b="b" t="t" l="l"/>
            <a:pathLst>
              <a:path h="8328123" w="1142261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754910" y="3437663"/>
            <a:ext cx="12778181" cy="2681661"/>
          </a:xfrm>
          <a:prstGeom prst="rect">
            <a:avLst/>
          </a:prstGeom>
        </p:spPr>
        <p:txBody>
          <a:bodyPr anchor="t" rtlCol="false" tIns="0" lIns="0" bIns="0" rIns="0">
            <a:spAutoFit/>
          </a:bodyPr>
          <a:lstStyle/>
          <a:p>
            <a:pPr algn="ctr">
              <a:lnSpc>
                <a:spcPts val="10327"/>
              </a:lnSpc>
            </a:pPr>
            <a:r>
              <a:rPr lang="en-US" sz="10327">
                <a:solidFill>
                  <a:srgbClr val="000000"/>
                </a:solidFill>
                <a:latin typeface="IBM Plex Sans"/>
              </a:rPr>
              <a:t>Steganographie</a:t>
            </a:r>
          </a:p>
          <a:p>
            <a:pPr algn="ctr">
              <a:lnSpc>
                <a:spcPts val="10327"/>
              </a:lnSpc>
            </a:pPr>
            <a:r>
              <a:rPr lang="en-US" sz="10327">
                <a:solidFill>
                  <a:srgbClr val="000000"/>
                </a:solidFill>
                <a:latin typeface="IBM Plex Sans"/>
              </a:rPr>
              <a:t>GUI </a:t>
            </a:r>
          </a:p>
        </p:txBody>
      </p:sp>
      <p:sp>
        <p:nvSpPr>
          <p:cNvPr name="Freeform 5" id="5"/>
          <p:cNvSpPr/>
          <p:nvPr/>
        </p:nvSpPr>
        <p:spPr>
          <a:xfrm flipH="false" flipV="false" rot="0">
            <a:off x="15542615" y="215683"/>
            <a:ext cx="2194543" cy="1172946"/>
          </a:xfrm>
          <a:custGeom>
            <a:avLst/>
            <a:gdLst/>
            <a:ahLst/>
            <a:cxnLst/>
            <a:rect r="r" b="b" t="t" l="l"/>
            <a:pathLst>
              <a:path h="1172946" w="2194543">
                <a:moveTo>
                  <a:pt x="0" y="0"/>
                </a:moveTo>
                <a:lnTo>
                  <a:pt x="2194544" y="0"/>
                </a:lnTo>
                <a:lnTo>
                  <a:pt x="2194544" y="1172945"/>
                </a:lnTo>
                <a:lnTo>
                  <a:pt x="0" y="1172945"/>
                </a:lnTo>
                <a:lnTo>
                  <a:pt x="0" y="0"/>
                </a:lnTo>
                <a:close/>
              </a:path>
            </a:pathLst>
          </a:custGeom>
          <a:blipFill>
            <a:blip r:embed="rId4"/>
            <a:stretch>
              <a:fillRect l="0" t="0" r="0" b="0"/>
            </a:stretch>
          </a:blipFill>
        </p:spPr>
      </p:sp>
      <p:sp>
        <p:nvSpPr>
          <p:cNvPr name="Freeform 6" id="6"/>
          <p:cNvSpPr/>
          <p:nvPr/>
        </p:nvSpPr>
        <p:spPr>
          <a:xfrm flipH="false" flipV="false" rot="0">
            <a:off x="534691" y="443804"/>
            <a:ext cx="2220219" cy="1169793"/>
          </a:xfrm>
          <a:custGeom>
            <a:avLst/>
            <a:gdLst/>
            <a:ahLst/>
            <a:cxnLst/>
            <a:rect r="r" b="b" t="t" l="l"/>
            <a:pathLst>
              <a:path h="1169793" w="2220219">
                <a:moveTo>
                  <a:pt x="0" y="0"/>
                </a:moveTo>
                <a:lnTo>
                  <a:pt x="2220219" y="0"/>
                </a:lnTo>
                <a:lnTo>
                  <a:pt x="2220219" y="1169792"/>
                </a:lnTo>
                <a:lnTo>
                  <a:pt x="0" y="1169792"/>
                </a:lnTo>
                <a:lnTo>
                  <a:pt x="0" y="0"/>
                </a:lnTo>
                <a:close/>
              </a:path>
            </a:pathLst>
          </a:custGeom>
          <a:blipFill>
            <a:blip r:embed="rId5"/>
            <a:stretch>
              <a:fillRect l="0" t="0" r="0" b="0"/>
            </a:stretch>
          </a:blipFill>
        </p:spPr>
      </p:sp>
      <p:sp>
        <p:nvSpPr>
          <p:cNvPr name="TextBox 7" id="7"/>
          <p:cNvSpPr txBox="true"/>
          <p:nvPr/>
        </p:nvSpPr>
        <p:spPr>
          <a:xfrm rot="0">
            <a:off x="13201797" y="7973984"/>
            <a:ext cx="5446590" cy="1225550"/>
          </a:xfrm>
          <a:prstGeom prst="rect">
            <a:avLst/>
          </a:prstGeom>
        </p:spPr>
        <p:txBody>
          <a:bodyPr anchor="t" rtlCol="false" tIns="0" lIns="0" bIns="0" rIns="0">
            <a:spAutoFit/>
          </a:bodyPr>
          <a:lstStyle/>
          <a:p>
            <a:pPr>
              <a:lnSpc>
                <a:spcPts val="3250"/>
              </a:lnSpc>
            </a:pPr>
            <a:r>
              <a:rPr lang="en-US" sz="2500">
                <a:solidFill>
                  <a:srgbClr val="000000"/>
                </a:solidFill>
                <a:latin typeface="IBM Plex Sans"/>
              </a:rPr>
              <a:t>Preparé par : </a:t>
            </a:r>
            <a:r>
              <a:rPr lang="en-US" sz="2500">
                <a:solidFill>
                  <a:srgbClr val="000000"/>
                </a:solidFill>
                <a:latin typeface="IBM Plex Sans"/>
              </a:rPr>
              <a:t>Rachid Sakassa</a:t>
            </a:r>
          </a:p>
          <a:p>
            <a:pPr>
              <a:lnSpc>
                <a:spcPts val="3250"/>
              </a:lnSpc>
            </a:pPr>
          </a:p>
          <a:p>
            <a:pPr>
              <a:lnSpc>
                <a:spcPts val="3250"/>
              </a:lnSpc>
            </a:pPr>
            <a:r>
              <a:rPr lang="en-US" sz="2500">
                <a:solidFill>
                  <a:srgbClr val="000000"/>
                </a:solidFill>
                <a:latin typeface="IBM Plex Sans"/>
              </a:rPr>
              <a:t>Encadré par : Dr.Younes Dhassi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F4F4F4"/>
          </a:solidFill>
        </p:spPr>
      </p:sp>
      <p:sp>
        <p:nvSpPr>
          <p:cNvPr name="Freeform 3" id="3"/>
          <p:cNvSpPr/>
          <p:nvPr/>
        </p:nvSpPr>
        <p:spPr>
          <a:xfrm flipH="false" flipV="false" rot="0">
            <a:off x="1808838" y="7079885"/>
            <a:ext cx="5278429" cy="3087266"/>
          </a:xfrm>
          <a:custGeom>
            <a:avLst/>
            <a:gdLst/>
            <a:ahLst/>
            <a:cxnLst/>
            <a:rect r="r" b="b" t="t" l="l"/>
            <a:pathLst>
              <a:path h="3087266" w="5278429">
                <a:moveTo>
                  <a:pt x="0" y="0"/>
                </a:moveTo>
                <a:lnTo>
                  <a:pt x="5278429" y="0"/>
                </a:lnTo>
                <a:lnTo>
                  <a:pt x="5278429" y="3087266"/>
                </a:lnTo>
                <a:lnTo>
                  <a:pt x="0" y="3087266"/>
                </a:lnTo>
                <a:lnTo>
                  <a:pt x="0" y="0"/>
                </a:lnTo>
                <a:close/>
              </a:path>
            </a:pathLst>
          </a:custGeom>
          <a:blipFill>
            <a:blip r:embed="rId2"/>
            <a:stretch>
              <a:fillRect l="0" t="0" r="0" b="-71968"/>
            </a:stretch>
          </a:blipFill>
        </p:spPr>
      </p:sp>
      <p:sp>
        <p:nvSpPr>
          <p:cNvPr name="Freeform 4" id="4"/>
          <p:cNvSpPr/>
          <p:nvPr/>
        </p:nvSpPr>
        <p:spPr>
          <a:xfrm flipH="false" flipV="false" rot="0">
            <a:off x="2369213" y="9397499"/>
            <a:ext cx="1307748" cy="395594"/>
          </a:xfrm>
          <a:custGeom>
            <a:avLst/>
            <a:gdLst/>
            <a:ahLst/>
            <a:cxnLst/>
            <a:rect r="r" b="b" t="t" l="l"/>
            <a:pathLst>
              <a:path h="395594" w="1307748">
                <a:moveTo>
                  <a:pt x="0" y="0"/>
                </a:moveTo>
                <a:lnTo>
                  <a:pt x="1307748" y="0"/>
                </a:lnTo>
                <a:lnTo>
                  <a:pt x="1307748" y="395593"/>
                </a:lnTo>
                <a:lnTo>
                  <a:pt x="0" y="3955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040821" y="4231756"/>
            <a:ext cx="5808351" cy="5742064"/>
          </a:xfrm>
          <a:custGeom>
            <a:avLst/>
            <a:gdLst/>
            <a:ahLst/>
            <a:cxnLst/>
            <a:rect r="r" b="b" t="t" l="l"/>
            <a:pathLst>
              <a:path h="5742064" w="5808351">
                <a:moveTo>
                  <a:pt x="0" y="0"/>
                </a:moveTo>
                <a:lnTo>
                  <a:pt x="5808351" y="0"/>
                </a:lnTo>
                <a:lnTo>
                  <a:pt x="5808351" y="5742064"/>
                </a:lnTo>
                <a:lnTo>
                  <a:pt x="0" y="5742064"/>
                </a:lnTo>
                <a:lnTo>
                  <a:pt x="0" y="0"/>
                </a:lnTo>
                <a:close/>
              </a:path>
            </a:pathLst>
          </a:custGeom>
          <a:blipFill>
            <a:blip r:embed="rId5"/>
            <a:stretch>
              <a:fillRect l="0" t="0" r="0" b="0"/>
            </a:stretch>
          </a:blipFill>
        </p:spPr>
      </p:sp>
      <p:sp>
        <p:nvSpPr>
          <p:cNvPr name="Freeform 6" id="6"/>
          <p:cNvSpPr/>
          <p:nvPr/>
        </p:nvSpPr>
        <p:spPr>
          <a:xfrm flipH="false" flipV="false" rot="0">
            <a:off x="11096275" y="172158"/>
            <a:ext cx="5697442" cy="3656811"/>
          </a:xfrm>
          <a:custGeom>
            <a:avLst/>
            <a:gdLst/>
            <a:ahLst/>
            <a:cxnLst/>
            <a:rect r="r" b="b" t="t" l="l"/>
            <a:pathLst>
              <a:path h="3656811" w="5697442">
                <a:moveTo>
                  <a:pt x="0" y="0"/>
                </a:moveTo>
                <a:lnTo>
                  <a:pt x="5697442" y="0"/>
                </a:lnTo>
                <a:lnTo>
                  <a:pt x="5697442" y="3656811"/>
                </a:lnTo>
                <a:lnTo>
                  <a:pt x="0" y="3656811"/>
                </a:lnTo>
                <a:lnTo>
                  <a:pt x="0" y="0"/>
                </a:lnTo>
                <a:close/>
              </a:path>
            </a:pathLst>
          </a:custGeom>
          <a:blipFill>
            <a:blip r:embed="rId6"/>
            <a:stretch>
              <a:fillRect l="0" t="0" r="0" b="0"/>
            </a:stretch>
          </a:blipFill>
        </p:spPr>
      </p:sp>
      <p:sp>
        <p:nvSpPr>
          <p:cNvPr name="TextBox 7" id="7"/>
          <p:cNvSpPr txBox="true"/>
          <p:nvPr/>
        </p:nvSpPr>
        <p:spPr>
          <a:xfrm rot="0">
            <a:off x="409675" y="343654"/>
            <a:ext cx="7488675" cy="704850"/>
          </a:xfrm>
          <a:prstGeom prst="rect">
            <a:avLst/>
          </a:prstGeom>
        </p:spPr>
        <p:txBody>
          <a:bodyPr anchor="t" rtlCol="false" tIns="0" lIns="0" bIns="0" rIns="0">
            <a:spAutoFit/>
          </a:bodyPr>
          <a:lstStyle/>
          <a:p>
            <a:pPr marL="0" indent="0" lvl="0">
              <a:lnSpc>
                <a:spcPts val="5582"/>
              </a:lnSpc>
              <a:spcBef>
                <a:spcPct val="0"/>
              </a:spcBef>
            </a:pPr>
            <a:r>
              <a:rPr lang="en-US" sz="4651">
                <a:solidFill>
                  <a:srgbClr val="E18A24"/>
                </a:solidFill>
                <a:latin typeface="IBM Plex Sans Bold"/>
              </a:rPr>
              <a:t>Implémentation</a:t>
            </a:r>
          </a:p>
        </p:txBody>
      </p:sp>
      <p:sp>
        <p:nvSpPr>
          <p:cNvPr name="TextBox 8" id="8"/>
          <p:cNvSpPr txBox="true"/>
          <p:nvPr/>
        </p:nvSpPr>
        <p:spPr>
          <a:xfrm rot="0">
            <a:off x="409675" y="1484746"/>
            <a:ext cx="8656729" cy="5465445"/>
          </a:xfrm>
          <a:prstGeom prst="rect">
            <a:avLst/>
          </a:prstGeom>
        </p:spPr>
        <p:txBody>
          <a:bodyPr anchor="t" rtlCol="false" tIns="0" lIns="0" bIns="0" rIns="0">
            <a:spAutoFit/>
          </a:bodyPr>
          <a:lstStyle/>
          <a:p>
            <a:pPr>
              <a:lnSpc>
                <a:spcPts val="3120"/>
              </a:lnSpc>
            </a:pPr>
            <a:r>
              <a:rPr lang="en-US" sz="2400">
                <a:solidFill>
                  <a:srgbClr val="000000"/>
                </a:solidFill>
                <a:latin typeface="IBM Plex Sans"/>
              </a:rPr>
              <a:t>Interface de Codage :</a:t>
            </a:r>
          </a:p>
          <a:p>
            <a:pPr marL="518162" indent="-259081" lvl="1">
              <a:lnSpc>
                <a:spcPts val="3120"/>
              </a:lnSpc>
              <a:buFont typeface="Arial"/>
              <a:buChar char="•"/>
            </a:pPr>
            <a:r>
              <a:rPr lang="en-US" sz="2400">
                <a:solidFill>
                  <a:srgbClr val="000000"/>
                </a:solidFill>
                <a:latin typeface="IBM Plex Sans"/>
              </a:rPr>
              <a:t>Fonction Intermédiaire d'Interface de Codage (encode_gui_inter) :</a:t>
            </a:r>
          </a:p>
          <a:p>
            <a:pPr marL="1036323" indent="-345441" lvl="2">
              <a:lnSpc>
                <a:spcPts val="3120"/>
              </a:lnSpc>
              <a:buFont typeface="Arial"/>
              <a:buChar char="⚬"/>
            </a:pPr>
            <a:r>
              <a:rPr lang="en-US" sz="2400">
                <a:solidFill>
                  <a:srgbClr val="000000"/>
                </a:solidFill>
                <a:latin typeface="IBM Plex Sans"/>
              </a:rPr>
              <a:t> Efface le cadre actuel et crée un sous-cadre (frame1) pour choisir une image à coder.</a:t>
            </a:r>
          </a:p>
          <a:p>
            <a:pPr marL="518162" indent="-259081" lvl="1">
              <a:lnSpc>
                <a:spcPts val="3120"/>
              </a:lnSpc>
              <a:buFont typeface="Arial"/>
              <a:buChar char="•"/>
            </a:pPr>
            <a:r>
              <a:rPr lang="en-US" sz="2400">
                <a:solidFill>
                  <a:srgbClr val="000000"/>
                </a:solidFill>
                <a:latin typeface="IBM Plex Sans"/>
              </a:rPr>
              <a:t>Bouton de Choix d'Image et Étiquettes :</a:t>
            </a:r>
          </a:p>
          <a:p>
            <a:pPr marL="1036323" indent="-345441" lvl="2">
              <a:lnSpc>
                <a:spcPts val="3120"/>
              </a:lnSpc>
              <a:buFont typeface="Arial"/>
              <a:buChar char="⚬"/>
            </a:pPr>
            <a:r>
              <a:rPr lang="en-US" sz="2400">
                <a:solidFill>
                  <a:srgbClr val="000000"/>
                </a:solidFill>
                <a:latin typeface="IBM Plex Sans"/>
              </a:rPr>
              <a:t>Ajoute un bouton (choose) pour choisir une image à coder et d</a:t>
            </a:r>
            <a:r>
              <a:rPr lang="en-US" sz="2400">
                <a:solidFill>
                  <a:srgbClr val="000000"/>
                </a:solidFill>
                <a:latin typeface="IBM Plex Sans"/>
              </a:rPr>
              <a:t>es étiquettes à des fins d'instruction.</a:t>
            </a:r>
          </a:p>
          <a:p>
            <a:pPr>
              <a:lnSpc>
                <a:spcPts val="3120"/>
              </a:lnSpc>
            </a:pPr>
            <a:r>
              <a:rPr lang="en-US" sz="2400">
                <a:solidFill>
                  <a:srgbClr val="000000"/>
                </a:solidFill>
                <a:latin typeface="IBM Plex Sans"/>
              </a:rPr>
              <a:t>Interface de Codage de Texte :</a:t>
            </a:r>
          </a:p>
          <a:p>
            <a:pPr marL="518162" indent="-259081" lvl="1">
              <a:lnSpc>
                <a:spcPts val="3120"/>
              </a:lnSpc>
              <a:buFont typeface="Arial"/>
              <a:buChar char="•"/>
            </a:pPr>
            <a:r>
              <a:rPr lang="en-US" sz="2400">
                <a:solidFill>
                  <a:srgbClr val="000000"/>
                </a:solidFill>
                <a:latin typeface="IBM Plex Sans"/>
              </a:rPr>
              <a:t>Fonction d'Interface de Codage de Texte (encode) :</a:t>
            </a:r>
          </a:p>
          <a:p>
            <a:pPr marL="1036323" indent="-345441" lvl="2">
              <a:lnSpc>
                <a:spcPts val="3120"/>
              </a:lnSpc>
              <a:buFont typeface="Arial"/>
              <a:buChar char="⚬"/>
            </a:pPr>
            <a:r>
              <a:rPr lang="en-US" sz="2400">
                <a:solidFill>
                  <a:srgbClr val="000000"/>
                </a:solidFill>
                <a:latin typeface="IBM Plex Sans"/>
              </a:rPr>
              <a:t> Efface le cadre et crée une zone de texte pour saisir du texte et un bouton pour initier le processus de codage.</a:t>
            </a:r>
          </a:p>
          <a:p>
            <a:pPr marL="518162" indent="-259081" lvl="1">
              <a:lnSpc>
                <a:spcPts val="3120"/>
              </a:lnSpc>
              <a:buFont typeface="Arial"/>
              <a:buChar char="•"/>
            </a:pPr>
            <a:r>
              <a:rPr lang="en-US" sz="2400">
                <a:solidFill>
                  <a:srgbClr val="000000"/>
                </a:solidFill>
                <a:latin typeface="IBM Plex Sans"/>
              </a:rPr>
              <a:t>Rappel des Bouton de chaque algorithmes  :</a:t>
            </a:r>
          </a:p>
          <a:p>
            <a:pPr algn="l" marL="1036323" indent="-345441" lvl="2">
              <a:lnSpc>
                <a:spcPts val="3120"/>
              </a:lnSpc>
              <a:buFont typeface="Arial"/>
              <a:buChar char="⚬"/>
            </a:pPr>
            <a:r>
              <a:rPr lang="en-US" sz="2400">
                <a:solidFill>
                  <a:srgbClr val="000000"/>
                </a:solidFill>
                <a:latin typeface="IBM Plex Sans"/>
              </a:rPr>
              <a:t> Initie le processus de codage avec le texte fourni.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F4F4F4"/>
          </a:solidFill>
        </p:spPr>
      </p:sp>
      <p:sp>
        <p:nvSpPr>
          <p:cNvPr name="Freeform 3" id="3"/>
          <p:cNvSpPr/>
          <p:nvPr/>
        </p:nvSpPr>
        <p:spPr>
          <a:xfrm flipH="false" flipV="false" rot="0">
            <a:off x="1808838" y="6864953"/>
            <a:ext cx="5278429" cy="3087266"/>
          </a:xfrm>
          <a:custGeom>
            <a:avLst/>
            <a:gdLst/>
            <a:ahLst/>
            <a:cxnLst/>
            <a:rect r="r" b="b" t="t" l="l"/>
            <a:pathLst>
              <a:path h="3087266" w="5278429">
                <a:moveTo>
                  <a:pt x="0" y="0"/>
                </a:moveTo>
                <a:lnTo>
                  <a:pt x="5278429" y="0"/>
                </a:lnTo>
                <a:lnTo>
                  <a:pt x="5278429" y="3087266"/>
                </a:lnTo>
                <a:lnTo>
                  <a:pt x="0" y="3087266"/>
                </a:lnTo>
                <a:lnTo>
                  <a:pt x="0" y="0"/>
                </a:lnTo>
                <a:close/>
              </a:path>
            </a:pathLst>
          </a:custGeom>
          <a:blipFill>
            <a:blip r:embed="rId2"/>
            <a:stretch>
              <a:fillRect l="0" t="0" r="0" b="-71968"/>
            </a:stretch>
          </a:blipFill>
        </p:spPr>
      </p:sp>
      <p:sp>
        <p:nvSpPr>
          <p:cNvPr name="Freeform 4" id="4"/>
          <p:cNvSpPr/>
          <p:nvPr/>
        </p:nvSpPr>
        <p:spPr>
          <a:xfrm flipH="false" flipV="false" rot="0">
            <a:off x="11230963" y="343654"/>
            <a:ext cx="5428066" cy="3644558"/>
          </a:xfrm>
          <a:custGeom>
            <a:avLst/>
            <a:gdLst/>
            <a:ahLst/>
            <a:cxnLst/>
            <a:rect r="r" b="b" t="t" l="l"/>
            <a:pathLst>
              <a:path h="3644558" w="5428066">
                <a:moveTo>
                  <a:pt x="0" y="0"/>
                </a:moveTo>
                <a:lnTo>
                  <a:pt x="5428066" y="0"/>
                </a:lnTo>
                <a:lnTo>
                  <a:pt x="5428066" y="3644558"/>
                </a:lnTo>
                <a:lnTo>
                  <a:pt x="0" y="3644558"/>
                </a:lnTo>
                <a:lnTo>
                  <a:pt x="0" y="0"/>
                </a:lnTo>
                <a:close/>
              </a:path>
            </a:pathLst>
          </a:custGeom>
          <a:blipFill>
            <a:blip r:embed="rId3"/>
            <a:stretch>
              <a:fillRect l="0" t="0" r="0" b="0"/>
            </a:stretch>
          </a:blipFill>
          <a:ln cap="sq">
            <a:noFill/>
            <a:prstDash val="solid"/>
            <a:miter/>
          </a:ln>
        </p:spPr>
      </p:sp>
      <p:sp>
        <p:nvSpPr>
          <p:cNvPr name="Freeform 5" id="5"/>
          <p:cNvSpPr/>
          <p:nvPr/>
        </p:nvSpPr>
        <p:spPr>
          <a:xfrm flipH="false" flipV="false" rot="0">
            <a:off x="13770517" y="3050052"/>
            <a:ext cx="1307748" cy="395594"/>
          </a:xfrm>
          <a:custGeom>
            <a:avLst/>
            <a:gdLst/>
            <a:ahLst/>
            <a:cxnLst/>
            <a:rect r="r" b="b" t="t" l="l"/>
            <a:pathLst>
              <a:path h="395594" w="1307748">
                <a:moveTo>
                  <a:pt x="0" y="0"/>
                </a:moveTo>
                <a:lnTo>
                  <a:pt x="1307748" y="0"/>
                </a:lnTo>
                <a:lnTo>
                  <a:pt x="1307748" y="395594"/>
                </a:lnTo>
                <a:lnTo>
                  <a:pt x="0" y="3955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262745" y="4367786"/>
            <a:ext cx="5364502" cy="5379895"/>
          </a:xfrm>
          <a:custGeom>
            <a:avLst/>
            <a:gdLst/>
            <a:ahLst/>
            <a:cxnLst/>
            <a:rect r="r" b="b" t="t" l="l"/>
            <a:pathLst>
              <a:path h="5379895" w="5364502">
                <a:moveTo>
                  <a:pt x="0" y="0"/>
                </a:moveTo>
                <a:lnTo>
                  <a:pt x="5364502" y="0"/>
                </a:lnTo>
                <a:lnTo>
                  <a:pt x="5364502" y="5379896"/>
                </a:lnTo>
                <a:lnTo>
                  <a:pt x="0" y="5379896"/>
                </a:lnTo>
                <a:lnTo>
                  <a:pt x="0" y="0"/>
                </a:lnTo>
                <a:close/>
              </a:path>
            </a:pathLst>
          </a:custGeom>
          <a:blipFill>
            <a:blip r:embed="rId6"/>
            <a:stretch>
              <a:fillRect l="0" t="0" r="0" b="0"/>
            </a:stretch>
          </a:blipFill>
        </p:spPr>
      </p:sp>
      <p:sp>
        <p:nvSpPr>
          <p:cNvPr name="TextBox 7" id="7"/>
          <p:cNvSpPr txBox="true"/>
          <p:nvPr/>
        </p:nvSpPr>
        <p:spPr>
          <a:xfrm rot="0">
            <a:off x="409675" y="343654"/>
            <a:ext cx="7488675" cy="704850"/>
          </a:xfrm>
          <a:prstGeom prst="rect">
            <a:avLst/>
          </a:prstGeom>
        </p:spPr>
        <p:txBody>
          <a:bodyPr anchor="t" rtlCol="false" tIns="0" lIns="0" bIns="0" rIns="0">
            <a:spAutoFit/>
          </a:bodyPr>
          <a:lstStyle/>
          <a:p>
            <a:pPr marL="0" indent="0" lvl="0">
              <a:lnSpc>
                <a:spcPts val="5582"/>
              </a:lnSpc>
              <a:spcBef>
                <a:spcPct val="0"/>
              </a:spcBef>
            </a:pPr>
            <a:r>
              <a:rPr lang="en-US" sz="4651">
                <a:solidFill>
                  <a:srgbClr val="E18A24"/>
                </a:solidFill>
                <a:latin typeface="IBM Plex Sans Bold"/>
              </a:rPr>
              <a:t>Implémentation</a:t>
            </a:r>
          </a:p>
        </p:txBody>
      </p:sp>
      <p:sp>
        <p:nvSpPr>
          <p:cNvPr name="TextBox 8" id="8"/>
          <p:cNvSpPr txBox="true"/>
          <p:nvPr/>
        </p:nvSpPr>
        <p:spPr>
          <a:xfrm rot="0">
            <a:off x="409675" y="1484746"/>
            <a:ext cx="8656729" cy="5074920"/>
          </a:xfrm>
          <a:prstGeom prst="rect">
            <a:avLst/>
          </a:prstGeom>
        </p:spPr>
        <p:txBody>
          <a:bodyPr anchor="t" rtlCol="false" tIns="0" lIns="0" bIns="0" rIns="0">
            <a:spAutoFit/>
          </a:bodyPr>
          <a:lstStyle/>
          <a:p>
            <a:pPr marL="518162" indent="-259081" lvl="1">
              <a:lnSpc>
                <a:spcPts val="3120"/>
              </a:lnSpc>
              <a:buFont typeface="Arial"/>
              <a:buChar char="•"/>
            </a:pPr>
            <a:r>
              <a:rPr lang="en-US" sz="2400">
                <a:solidFill>
                  <a:srgbClr val="000000"/>
                </a:solidFill>
                <a:latin typeface="IBM Plex Sans"/>
              </a:rPr>
              <a:t>Fonction d'Interface de Codage d'Image () :</a:t>
            </a:r>
          </a:p>
          <a:p>
            <a:pPr marL="1036323" indent="-345441" lvl="2">
              <a:lnSpc>
                <a:spcPts val="3120"/>
              </a:lnSpc>
              <a:buFont typeface="Arial"/>
              <a:buChar char="⚬"/>
            </a:pPr>
            <a:r>
              <a:rPr lang="en-US" sz="2400">
                <a:solidFill>
                  <a:srgbClr val="000000"/>
                </a:solidFill>
                <a:latin typeface="IBM Plex Sans"/>
              </a:rPr>
              <a:t> Efface le cadre et incite l'utilisateur à sélectionner une image à cacher. Une fois sélectionnée, cela permet de choisir une image de support et un</a:t>
            </a:r>
            <a:r>
              <a:rPr lang="en-US" sz="2400">
                <a:solidFill>
                  <a:srgbClr val="000000"/>
                </a:solidFill>
                <a:latin typeface="IBM Plex Sans"/>
              </a:rPr>
              <a:t>e méthode puis l’image secrete.</a:t>
            </a:r>
          </a:p>
          <a:p>
            <a:pPr marL="518162" indent="-259081" lvl="1">
              <a:lnSpc>
                <a:spcPts val="3120"/>
              </a:lnSpc>
              <a:buFont typeface="Arial"/>
              <a:buChar char="•"/>
            </a:pPr>
            <a:r>
              <a:rPr lang="en-US" sz="2400">
                <a:solidFill>
                  <a:srgbClr val="000000"/>
                </a:solidFill>
                <a:latin typeface="IBM Plex Sans"/>
              </a:rPr>
              <a:t>R</a:t>
            </a:r>
            <a:r>
              <a:rPr lang="en-US" sz="2400">
                <a:solidFill>
                  <a:srgbClr val="000000"/>
                </a:solidFill>
                <a:latin typeface="IBM Plex Sans"/>
              </a:rPr>
              <a:t>appel d'Image de Codage () :</a:t>
            </a:r>
          </a:p>
          <a:p>
            <a:pPr marL="1036323" indent="-345441" lvl="2">
              <a:lnSpc>
                <a:spcPts val="3120"/>
              </a:lnSpc>
              <a:buFont typeface="Arial"/>
              <a:buChar char="⚬"/>
            </a:pPr>
            <a:r>
              <a:rPr lang="en-US" sz="2400">
                <a:solidFill>
                  <a:srgbClr val="000000"/>
                </a:solidFill>
                <a:latin typeface="IBM Plex Sans"/>
              </a:rPr>
              <a:t>  Efface le cadre et propose des options pour choisir différentes méthodes de codage telles que DCT, LSB, PDV et DHWT.</a:t>
            </a:r>
          </a:p>
          <a:p>
            <a:pPr marL="518162" indent="-259081" lvl="1">
              <a:lnSpc>
                <a:spcPts val="3120"/>
              </a:lnSpc>
              <a:buFont typeface="Arial"/>
              <a:buChar char="•"/>
            </a:pPr>
            <a:r>
              <a:rPr lang="en-US" sz="2400">
                <a:solidFill>
                  <a:srgbClr val="000000"/>
                </a:solidFill>
                <a:latin typeface="IBM Plex Sans"/>
              </a:rPr>
              <a:t>Fonctions de Méthodes de Codage (dct, lsb, pdv, dhwt) :</a:t>
            </a:r>
          </a:p>
          <a:p>
            <a:pPr algn="l" marL="1036323" indent="-345441" lvl="2">
              <a:lnSpc>
                <a:spcPts val="3120"/>
              </a:lnSpc>
              <a:buFont typeface="Arial"/>
              <a:buChar char="⚬"/>
            </a:pPr>
            <a:r>
              <a:rPr lang="en-US" sz="2400">
                <a:solidFill>
                  <a:srgbClr val="000000"/>
                </a:solidFill>
                <a:latin typeface="IBM Plex Sans"/>
              </a:rPr>
              <a:t>Implémente différentes méthodes de codage et affiche des boutons pour enregistrer le résultat ou revenir au panneau principal.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F4F4F4"/>
          </a:solidFill>
        </p:spPr>
      </p:sp>
      <p:sp>
        <p:nvSpPr>
          <p:cNvPr name="Freeform 3" id="3"/>
          <p:cNvSpPr/>
          <p:nvPr/>
        </p:nvSpPr>
        <p:spPr>
          <a:xfrm flipH="false" flipV="false" rot="0">
            <a:off x="10172188" y="2448820"/>
            <a:ext cx="7228841" cy="4515436"/>
          </a:xfrm>
          <a:custGeom>
            <a:avLst/>
            <a:gdLst/>
            <a:ahLst/>
            <a:cxnLst/>
            <a:rect r="r" b="b" t="t" l="l"/>
            <a:pathLst>
              <a:path h="4515436" w="7228841">
                <a:moveTo>
                  <a:pt x="0" y="0"/>
                </a:moveTo>
                <a:lnTo>
                  <a:pt x="7228841" y="0"/>
                </a:lnTo>
                <a:lnTo>
                  <a:pt x="7228841" y="4515437"/>
                </a:lnTo>
                <a:lnTo>
                  <a:pt x="0" y="4515437"/>
                </a:lnTo>
                <a:lnTo>
                  <a:pt x="0" y="0"/>
                </a:lnTo>
                <a:close/>
              </a:path>
            </a:pathLst>
          </a:custGeom>
          <a:blipFill>
            <a:blip r:embed="rId2"/>
            <a:stretch>
              <a:fillRect l="0" t="0" r="0" b="0"/>
            </a:stretch>
          </a:blipFill>
        </p:spPr>
      </p:sp>
      <p:sp>
        <p:nvSpPr>
          <p:cNvPr name="TextBox 4" id="4"/>
          <p:cNvSpPr txBox="true"/>
          <p:nvPr/>
        </p:nvSpPr>
        <p:spPr>
          <a:xfrm rot="0">
            <a:off x="409675" y="343654"/>
            <a:ext cx="7488675" cy="704850"/>
          </a:xfrm>
          <a:prstGeom prst="rect">
            <a:avLst/>
          </a:prstGeom>
        </p:spPr>
        <p:txBody>
          <a:bodyPr anchor="t" rtlCol="false" tIns="0" lIns="0" bIns="0" rIns="0">
            <a:spAutoFit/>
          </a:bodyPr>
          <a:lstStyle/>
          <a:p>
            <a:pPr marL="0" indent="0" lvl="0">
              <a:lnSpc>
                <a:spcPts val="5582"/>
              </a:lnSpc>
              <a:spcBef>
                <a:spcPct val="0"/>
              </a:spcBef>
            </a:pPr>
            <a:r>
              <a:rPr lang="en-US" sz="4651">
                <a:solidFill>
                  <a:srgbClr val="E18A24"/>
                </a:solidFill>
                <a:latin typeface="IBM Plex Sans Bold"/>
              </a:rPr>
              <a:t>Implémentation</a:t>
            </a:r>
          </a:p>
        </p:txBody>
      </p:sp>
      <p:sp>
        <p:nvSpPr>
          <p:cNvPr name="TextBox 5" id="5"/>
          <p:cNvSpPr txBox="true"/>
          <p:nvPr/>
        </p:nvSpPr>
        <p:spPr>
          <a:xfrm rot="0">
            <a:off x="409675" y="2183863"/>
            <a:ext cx="8656729" cy="1169670"/>
          </a:xfrm>
          <a:prstGeom prst="rect">
            <a:avLst/>
          </a:prstGeom>
        </p:spPr>
        <p:txBody>
          <a:bodyPr anchor="t" rtlCol="false" tIns="0" lIns="0" bIns="0" rIns="0">
            <a:spAutoFit/>
          </a:bodyPr>
          <a:lstStyle/>
          <a:p>
            <a:pPr>
              <a:lnSpc>
                <a:spcPts val="3120"/>
              </a:lnSpc>
            </a:pPr>
            <a:r>
              <a:rPr lang="en-US" sz="2400">
                <a:solidFill>
                  <a:srgbClr val="000000"/>
                </a:solidFill>
                <a:latin typeface="IBM Plex Sans"/>
              </a:rPr>
              <a:t>Fonction d'Enregistrement (save) :</a:t>
            </a:r>
          </a:p>
          <a:p>
            <a:pPr>
              <a:lnSpc>
                <a:spcPts val="3120"/>
              </a:lnSpc>
            </a:pPr>
            <a:r>
              <a:rPr lang="en-US" sz="2400">
                <a:solidFill>
                  <a:srgbClr val="000000"/>
                </a:solidFill>
                <a:latin typeface="IBM Plex Sans"/>
              </a:rPr>
              <a:t>         </a:t>
            </a:r>
            <a:r>
              <a:rPr lang="en-US" sz="2400">
                <a:solidFill>
                  <a:srgbClr val="000000"/>
                </a:solidFill>
                <a:latin typeface="IBM Plex Sans"/>
              </a:rPr>
              <a:t>Invite l'utilisateur à enregistrer l'image modifiée.</a:t>
            </a:r>
          </a:p>
          <a:p>
            <a:pPr algn="l">
              <a:lnSpc>
                <a:spcPts val="3120"/>
              </a:lnSpc>
            </a:pPr>
          </a:p>
        </p:txBody>
      </p:sp>
      <p:sp>
        <p:nvSpPr>
          <p:cNvPr name="TextBox 6" id="6"/>
          <p:cNvSpPr txBox="true"/>
          <p:nvPr/>
        </p:nvSpPr>
        <p:spPr>
          <a:xfrm rot="0">
            <a:off x="243635" y="3324958"/>
            <a:ext cx="8656729" cy="3512820"/>
          </a:xfrm>
          <a:prstGeom prst="rect">
            <a:avLst/>
          </a:prstGeom>
        </p:spPr>
        <p:txBody>
          <a:bodyPr anchor="t" rtlCol="false" tIns="0" lIns="0" bIns="0" rIns="0">
            <a:spAutoFit/>
          </a:bodyPr>
          <a:lstStyle/>
          <a:p>
            <a:pPr>
              <a:lnSpc>
                <a:spcPts val="3120"/>
              </a:lnSpc>
            </a:pPr>
            <a:r>
              <a:rPr lang="en-US" sz="2400">
                <a:solidFill>
                  <a:srgbClr val="000000"/>
                </a:solidFill>
                <a:latin typeface="IBM Plex Sans"/>
              </a:rPr>
              <a:t> Bouton "Retour" dans Différentes Fonctions :</a:t>
            </a:r>
          </a:p>
          <a:p>
            <a:pPr marL="518162" indent="-259081" lvl="1">
              <a:lnSpc>
                <a:spcPts val="3120"/>
              </a:lnSpc>
              <a:buFont typeface="Arial"/>
              <a:buChar char="•"/>
            </a:pPr>
            <a:r>
              <a:rPr lang="en-US" sz="2400">
                <a:solidFill>
                  <a:srgbClr val="000000"/>
                </a:solidFill>
                <a:latin typeface="IBM Plex Sans"/>
              </a:rPr>
              <a:t> Le bouton "Retour" est un élément commun à plusieurs fonctions de l'application. Il est créé dans différe</a:t>
            </a:r>
            <a:r>
              <a:rPr lang="en-US" sz="2400">
                <a:solidFill>
                  <a:srgbClr val="000000"/>
                </a:solidFill>
                <a:latin typeface="IBM Plex Sans"/>
              </a:rPr>
              <a:t>ntes parties du code pour permettre à l'utilisateur de revenir à l'écran précédent ou à la page d'accueil. Sa fonction principale est de détruire les widgets actuellement affichés sur la fenêtre et de rappeler la fonction home pour revenir à la page principale.</a:t>
            </a:r>
          </a:p>
          <a:p>
            <a:pPr algn="l">
              <a:lnSpc>
                <a:spcPts val="312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2225" y="5493412"/>
            <a:ext cx="21239322" cy="4893203"/>
          </a:xfrm>
          <a:custGeom>
            <a:avLst/>
            <a:gdLst/>
            <a:ahLst/>
            <a:cxnLst/>
            <a:rect r="r" b="b" t="t" l="l"/>
            <a:pathLst>
              <a:path h="4893203" w="21239322">
                <a:moveTo>
                  <a:pt x="0" y="0"/>
                </a:moveTo>
                <a:lnTo>
                  <a:pt x="21239322" y="0"/>
                </a:lnTo>
                <a:lnTo>
                  <a:pt x="21239322" y="4893203"/>
                </a:lnTo>
                <a:lnTo>
                  <a:pt x="0" y="4893203"/>
                </a:lnTo>
                <a:lnTo>
                  <a:pt x="0" y="0"/>
                </a:lnTo>
                <a:close/>
              </a:path>
            </a:pathLst>
          </a:custGeom>
          <a:blipFill>
            <a:blip r:embed="rId2">
              <a:extLst>
                <a:ext uri="{96DAC541-7B7A-43D3-8B79-37D633B846F1}">
                  <asvg:svgBlip xmlns:asvg="http://schemas.microsoft.com/office/drawing/2016/SVG/main" r:embed="rId3"/>
                </a:ext>
              </a:extLst>
            </a:blip>
            <a:stretch>
              <a:fillRect l="0" t="0" r="0" b="-217256"/>
            </a:stretch>
          </a:blipFill>
        </p:spPr>
      </p:sp>
      <p:sp>
        <p:nvSpPr>
          <p:cNvPr name="TextBox 3" id="3"/>
          <p:cNvSpPr txBox="true"/>
          <p:nvPr/>
        </p:nvSpPr>
        <p:spPr>
          <a:xfrm rot="0">
            <a:off x="1886148" y="628760"/>
            <a:ext cx="12365946" cy="1276350"/>
          </a:xfrm>
          <a:prstGeom prst="rect">
            <a:avLst/>
          </a:prstGeom>
        </p:spPr>
        <p:txBody>
          <a:bodyPr anchor="t" rtlCol="false" tIns="0" lIns="0" bIns="0" rIns="0">
            <a:spAutoFit/>
          </a:bodyPr>
          <a:lstStyle/>
          <a:p>
            <a:pPr algn="just" marL="0" indent="0" lvl="0">
              <a:lnSpc>
                <a:spcPts val="10199"/>
              </a:lnSpc>
              <a:spcBef>
                <a:spcPct val="0"/>
              </a:spcBef>
            </a:pPr>
            <a:r>
              <a:rPr lang="en-US" sz="8499">
                <a:solidFill>
                  <a:srgbClr val="E18A24"/>
                </a:solidFill>
                <a:latin typeface="IBM Plex Sans Bold"/>
              </a:rPr>
              <a:t>conclusion</a:t>
            </a:r>
          </a:p>
        </p:txBody>
      </p:sp>
      <p:sp>
        <p:nvSpPr>
          <p:cNvPr name="TextBox 4" id="4"/>
          <p:cNvSpPr txBox="true"/>
          <p:nvPr/>
        </p:nvSpPr>
        <p:spPr>
          <a:xfrm rot="0">
            <a:off x="1616971" y="2109787"/>
            <a:ext cx="15054059" cy="8177213"/>
          </a:xfrm>
          <a:prstGeom prst="rect">
            <a:avLst/>
          </a:prstGeom>
        </p:spPr>
        <p:txBody>
          <a:bodyPr anchor="t" rtlCol="false" tIns="0" lIns="0" bIns="0" rIns="0">
            <a:spAutoFit/>
          </a:bodyPr>
          <a:lstStyle/>
          <a:p>
            <a:pPr>
              <a:lnSpc>
                <a:spcPts val="4088"/>
              </a:lnSpc>
            </a:pPr>
            <a:r>
              <a:rPr lang="en-US" sz="3145">
                <a:solidFill>
                  <a:srgbClr val="000000"/>
                </a:solidFill>
                <a:latin typeface="IBM Plex Sans"/>
              </a:rPr>
              <a:t>Cette application propose une expérience utilisateur complète en offrant diverses options pour cacher et extraire des données à partir d'images. Les différents algorithmes de stéganographie implémentés visent à répondre à des besoins spécifiques en termes de sécurité et de qualité visuelle. L'utilisateur peut choisir la méthode qui convient le mieux à ses exigences en matière de dissimulation d'informations.</a:t>
            </a:r>
          </a:p>
          <a:p>
            <a:pPr>
              <a:lnSpc>
                <a:spcPts val="4088"/>
              </a:lnSpc>
            </a:pPr>
          </a:p>
          <a:p>
            <a:pPr>
              <a:lnSpc>
                <a:spcPts val="4088"/>
              </a:lnSpc>
            </a:pPr>
            <a:r>
              <a:rPr lang="en-US" sz="3145">
                <a:solidFill>
                  <a:srgbClr val="000000"/>
                </a:solidFill>
                <a:latin typeface="IBM Plex Sans"/>
              </a:rPr>
              <a:t>En conclusion, cette application stéganographique illustre la diversité des techniques disponibles et souligne l'importance de choisir une approche adaptée au contexte d'utilisation spécifique. La stéganographie continue d'évoluer, offrant des opportunités innovantes pour la confidentialité et la sécurité dans le monde numérique en constante évolution.</a:t>
            </a:r>
          </a:p>
          <a:p>
            <a:pPr>
              <a:lnSpc>
                <a:spcPts val="4088"/>
              </a:lnSpc>
            </a:pPr>
          </a:p>
          <a:p>
            <a:pPr>
              <a:lnSpc>
                <a:spcPts val="4088"/>
              </a:lnSpc>
            </a:pPr>
          </a:p>
          <a:p>
            <a:pPr>
              <a:lnSpc>
                <a:spcPts val="4088"/>
              </a:lnSpc>
            </a:pPr>
          </a:p>
          <a:p>
            <a:pPr algn="l">
              <a:lnSpc>
                <a:spcPts val="4088"/>
              </a:lnSpc>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4400327" y="3027643"/>
            <a:ext cx="5446590" cy="406400"/>
          </a:xfrm>
          <a:prstGeom prst="rect">
            <a:avLst/>
          </a:prstGeom>
        </p:spPr>
        <p:txBody>
          <a:bodyPr anchor="t" rtlCol="false" tIns="0" lIns="0" bIns="0" rIns="0">
            <a:spAutoFit/>
          </a:bodyPr>
          <a:lstStyle/>
          <a:p>
            <a:pPr marL="539751" indent="-269876" lvl="1">
              <a:lnSpc>
                <a:spcPts val="3250"/>
              </a:lnSpc>
              <a:buFont typeface="Arial"/>
              <a:buChar char="•"/>
            </a:pPr>
            <a:r>
              <a:rPr lang="en-US" sz="2500" u="sng">
                <a:solidFill>
                  <a:srgbClr val="000000"/>
                </a:solidFill>
                <a:latin typeface="IBM Plex Sans"/>
              </a:rPr>
              <a:t>Introduction</a:t>
            </a:r>
          </a:p>
        </p:txBody>
      </p:sp>
      <p:sp>
        <p:nvSpPr>
          <p:cNvPr name="TextBox 4" id="4"/>
          <p:cNvSpPr txBox="true"/>
          <p:nvPr/>
        </p:nvSpPr>
        <p:spPr>
          <a:xfrm rot="0">
            <a:off x="4400327" y="3786991"/>
            <a:ext cx="5446590" cy="406400"/>
          </a:xfrm>
          <a:prstGeom prst="rect">
            <a:avLst/>
          </a:prstGeom>
        </p:spPr>
        <p:txBody>
          <a:bodyPr anchor="t" rtlCol="false" tIns="0" lIns="0" bIns="0" rIns="0">
            <a:spAutoFit/>
          </a:bodyPr>
          <a:lstStyle/>
          <a:p>
            <a:pPr marL="539751" indent="-269876" lvl="1">
              <a:lnSpc>
                <a:spcPts val="3250"/>
              </a:lnSpc>
              <a:buFont typeface="Arial"/>
              <a:buChar char="•"/>
            </a:pPr>
            <a:r>
              <a:rPr lang="en-US" sz="2500" u="sng">
                <a:solidFill>
                  <a:srgbClr val="000000"/>
                </a:solidFill>
                <a:latin typeface="IBM Plex Sans"/>
              </a:rPr>
              <a:t>LSB Algorithm</a:t>
            </a:r>
          </a:p>
        </p:txBody>
      </p:sp>
      <p:sp>
        <p:nvSpPr>
          <p:cNvPr name="TextBox 5" id="5"/>
          <p:cNvSpPr txBox="true"/>
          <p:nvPr/>
        </p:nvSpPr>
        <p:spPr>
          <a:xfrm rot="0">
            <a:off x="4400327" y="4546339"/>
            <a:ext cx="10122569" cy="406400"/>
          </a:xfrm>
          <a:prstGeom prst="rect">
            <a:avLst/>
          </a:prstGeom>
        </p:spPr>
        <p:txBody>
          <a:bodyPr anchor="t" rtlCol="false" tIns="0" lIns="0" bIns="0" rIns="0">
            <a:spAutoFit/>
          </a:bodyPr>
          <a:lstStyle/>
          <a:p>
            <a:pPr marL="539751" indent="-269876" lvl="1">
              <a:lnSpc>
                <a:spcPts val="3250"/>
              </a:lnSpc>
              <a:buFont typeface="Arial"/>
              <a:buChar char="•"/>
            </a:pPr>
            <a:r>
              <a:rPr lang="en-US" sz="2500" u="sng">
                <a:solidFill>
                  <a:srgbClr val="000000"/>
                </a:solidFill>
                <a:latin typeface="IBM Plex Sans"/>
              </a:rPr>
              <a:t>PDV Algorithm</a:t>
            </a:r>
          </a:p>
        </p:txBody>
      </p:sp>
      <p:sp>
        <p:nvSpPr>
          <p:cNvPr name="TextBox 6" id="6"/>
          <p:cNvSpPr txBox="true"/>
          <p:nvPr/>
        </p:nvSpPr>
        <p:spPr>
          <a:xfrm rot="0">
            <a:off x="4400327" y="5305687"/>
            <a:ext cx="7661528" cy="406400"/>
          </a:xfrm>
          <a:prstGeom prst="rect">
            <a:avLst/>
          </a:prstGeom>
        </p:spPr>
        <p:txBody>
          <a:bodyPr anchor="t" rtlCol="false" tIns="0" lIns="0" bIns="0" rIns="0">
            <a:spAutoFit/>
          </a:bodyPr>
          <a:lstStyle/>
          <a:p>
            <a:pPr marL="539751" indent="-269876" lvl="1">
              <a:lnSpc>
                <a:spcPts val="3250"/>
              </a:lnSpc>
              <a:buFont typeface="Arial"/>
              <a:buChar char="•"/>
            </a:pPr>
            <a:r>
              <a:rPr lang="en-US" sz="2500" u="sng">
                <a:solidFill>
                  <a:srgbClr val="000000"/>
                </a:solidFill>
                <a:latin typeface="IBM Plex Sans"/>
              </a:rPr>
              <a:t>DCT Algorithm</a:t>
            </a:r>
          </a:p>
        </p:txBody>
      </p:sp>
      <p:sp>
        <p:nvSpPr>
          <p:cNvPr name="TextBox 7" id="7"/>
          <p:cNvSpPr txBox="true"/>
          <p:nvPr/>
        </p:nvSpPr>
        <p:spPr>
          <a:xfrm rot="0">
            <a:off x="4400327" y="6824382"/>
            <a:ext cx="5446590" cy="406400"/>
          </a:xfrm>
          <a:prstGeom prst="rect">
            <a:avLst/>
          </a:prstGeom>
        </p:spPr>
        <p:txBody>
          <a:bodyPr anchor="t" rtlCol="false" tIns="0" lIns="0" bIns="0" rIns="0">
            <a:spAutoFit/>
          </a:bodyPr>
          <a:lstStyle/>
          <a:p>
            <a:pPr marL="539751" indent="-269876" lvl="1">
              <a:lnSpc>
                <a:spcPts val="3250"/>
              </a:lnSpc>
              <a:buFont typeface="Arial"/>
              <a:buChar char="•"/>
            </a:pPr>
            <a:r>
              <a:rPr lang="en-US" sz="2500" u="sng">
                <a:solidFill>
                  <a:srgbClr val="000000"/>
                </a:solidFill>
                <a:latin typeface="IBM Plex Sans"/>
              </a:rPr>
              <a:t>Conclusion</a:t>
            </a:r>
          </a:p>
        </p:txBody>
      </p:sp>
      <p:sp>
        <p:nvSpPr>
          <p:cNvPr name="TextBox 8" id="8"/>
          <p:cNvSpPr txBox="true"/>
          <p:nvPr/>
        </p:nvSpPr>
        <p:spPr>
          <a:xfrm rot="0">
            <a:off x="4400327" y="6065035"/>
            <a:ext cx="5446590" cy="406400"/>
          </a:xfrm>
          <a:prstGeom prst="rect">
            <a:avLst/>
          </a:prstGeom>
        </p:spPr>
        <p:txBody>
          <a:bodyPr anchor="t" rtlCol="false" tIns="0" lIns="0" bIns="0" rIns="0">
            <a:spAutoFit/>
          </a:bodyPr>
          <a:lstStyle/>
          <a:p>
            <a:pPr marL="539751" indent="-269876" lvl="1">
              <a:lnSpc>
                <a:spcPts val="3250"/>
              </a:lnSpc>
              <a:buFont typeface="Arial"/>
              <a:buChar char="•"/>
            </a:pPr>
            <a:r>
              <a:rPr lang="en-US" sz="2500" u="sng">
                <a:solidFill>
                  <a:srgbClr val="000000"/>
                </a:solidFill>
                <a:latin typeface="IBM Plex Sans"/>
              </a:rPr>
              <a:t>DWT Algorithm</a:t>
            </a:r>
          </a:p>
        </p:txBody>
      </p:sp>
      <p:sp>
        <p:nvSpPr>
          <p:cNvPr name="TextBox 9" id="9"/>
          <p:cNvSpPr txBox="true"/>
          <p:nvPr/>
        </p:nvSpPr>
        <p:spPr>
          <a:xfrm rot="0">
            <a:off x="-1382070" y="694309"/>
            <a:ext cx="6016228" cy="1162050"/>
          </a:xfrm>
          <a:prstGeom prst="rect">
            <a:avLst/>
          </a:prstGeom>
        </p:spPr>
        <p:txBody>
          <a:bodyPr anchor="t" rtlCol="false" tIns="0" lIns="0" bIns="0" rIns="0">
            <a:spAutoFit/>
          </a:bodyPr>
          <a:lstStyle/>
          <a:p>
            <a:pPr algn="r" marL="0" indent="0" lvl="0">
              <a:lnSpc>
                <a:spcPts val="9120"/>
              </a:lnSpc>
              <a:spcBef>
                <a:spcPct val="0"/>
              </a:spcBef>
            </a:pPr>
            <a:r>
              <a:rPr lang="en-US" sz="7600">
                <a:solidFill>
                  <a:srgbClr val="000000"/>
                </a:solidFill>
                <a:latin typeface="IBM Plex Sans"/>
              </a:rPr>
              <a:t>Contenu </a:t>
            </a:r>
          </a:p>
        </p:txBody>
      </p:sp>
      <p:grpSp>
        <p:nvGrpSpPr>
          <p:cNvPr name="Group 10" id="10"/>
          <p:cNvGrpSpPr/>
          <p:nvPr/>
        </p:nvGrpSpPr>
        <p:grpSpPr>
          <a:xfrm rot="0">
            <a:off x="3233672" y="2567575"/>
            <a:ext cx="1319826" cy="5214685"/>
            <a:chOff x="0" y="0"/>
            <a:chExt cx="368852" cy="1457349"/>
          </a:xfrm>
        </p:grpSpPr>
        <p:sp>
          <p:nvSpPr>
            <p:cNvPr name="Freeform 11" id="11"/>
            <p:cNvSpPr/>
            <p:nvPr/>
          </p:nvSpPr>
          <p:spPr>
            <a:xfrm flipH="false" flipV="false" rot="0">
              <a:off x="0" y="0"/>
              <a:ext cx="368852" cy="1457349"/>
            </a:xfrm>
            <a:custGeom>
              <a:avLst/>
              <a:gdLst/>
              <a:ahLst/>
              <a:cxnLst/>
              <a:rect r="r" b="b" t="t" l="l"/>
              <a:pathLst>
                <a:path h="1457349" w="368852">
                  <a:moveTo>
                    <a:pt x="0" y="0"/>
                  </a:moveTo>
                  <a:lnTo>
                    <a:pt x="368852" y="0"/>
                  </a:lnTo>
                  <a:lnTo>
                    <a:pt x="368852" y="1457349"/>
                  </a:lnTo>
                  <a:lnTo>
                    <a:pt x="0" y="1457349"/>
                  </a:lnTo>
                  <a:close/>
                </a:path>
              </a:pathLst>
            </a:custGeom>
            <a:solidFill>
              <a:srgbClr val="F24300"/>
            </a:solidFill>
          </p:spPr>
        </p:sp>
        <p:sp>
          <p:nvSpPr>
            <p:cNvPr name="TextBox 12" id="12"/>
            <p:cNvSpPr txBox="true"/>
            <p:nvPr/>
          </p:nvSpPr>
          <p:spPr>
            <a:xfrm>
              <a:off x="0" y="-19050"/>
              <a:ext cx="368852" cy="1476399"/>
            </a:xfrm>
            <a:prstGeom prst="rect">
              <a:avLst/>
            </a:prstGeom>
          </p:spPr>
          <p:txBody>
            <a:bodyPr anchor="ctr" rtlCol="false" tIns="47874" lIns="47874" bIns="47874" rIns="47874"/>
            <a:lstStyle/>
            <a:p>
              <a:pPr algn="ctr">
                <a:lnSpc>
                  <a:spcPts val="2859"/>
                </a:lnSpc>
              </a:pPr>
            </a:p>
          </p:txBody>
        </p:sp>
      </p:grpSp>
      <p:sp>
        <p:nvSpPr>
          <p:cNvPr name="TextBox 13" id="13"/>
          <p:cNvSpPr txBox="true"/>
          <p:nvPr/>
        </p:nvSpPr>
        <p:spPr>
          <a:xfrm rot="0">
            <a:off x="3433493" y="2881409"/>
            <a:ext cx="883241" cy="610397"/>
          </a:xfrm>
          <a:prstGeom prst="rect">
            <a:avLst/>
          </a:prstGeom>
        </p:spPr>
        <p:txBody>
          <a:bodyPr anchor="t" rtlCol="false" tIns="0" lIns="0" bIns="0" rIns="0">
            <a:spAutoFit/>
          </a:bodyPr>
          <a:lstStyle/>
          <a:p>
            <a:pPr algn="ctr">
              <a:lnSpc>
                <a:spcPts val="4830"/>
              </a:lnSpc>
            </a:pPr>
            <a:r>
              <a:rPr lang="en-US" sz="4025">
                <a:solidFill>
                  <a:srgbClr val="363636"/>
                </a:solidFill>
                <a:latin typeface="Oswald Bold Italics"/>
              </a:rPr>
              <a:t>01</a:t>
            </a:r>
          </a:p>
        </p:txBody>
      </p:sp>
      <p:sp>
        <p:nvSpPr>
          <p:cNvPr name="TextBox 14" id="14"/>
          <p:cNvSpPr txBox="true"/>
          <p:nvPr/>
        </p:nvSpPr>
        <p:spPr>
          <a:xfrm rot="0">
            <a:off x="3433493" y="3632619"/>
            <a:ext cx="883241" cy="610397"/>
          </a:xfrm>
          <a:prstGeom prst="rect">
            <a:avLst/>
          </a:prstGeom>
        </p:spPr>
        <p:txBody>
          <a:bodyPr anchor="t" rtlCol="false" tIns="0" lIns="0" bIns="0" rIns="0">
            <a:spAutoFit/>
          </a:bodyPr>
          <a:lstStyle/>
          <a:p>
            <a:pPr algn="ctr">
              <a:lnSpc>
                <a:spcPts val="4830"/>
              </a:lnSpc>
            </a:pPr>
            <a:r>
              <a:rPr lang="en-US" sz="4025">
                <a:solidFill>
                  <a:srgbClr val="363636"/>
                </a:solidFill>
                <a:latin typeface="Oswald Bold Italics"/>
              </a:rPr>
              <a:t>02</a:t>
            </a:r>
          </a:p>
        </p:txBody>
      </p:sp>
      <p:sp>
        <p:nvSpPr>
          <p:cNvPr name="TextBox 15" id="15"/>
          <p:cNvSpPr txBox="true"/>
          <p:nvPr/>
        </p:nvSpPr>
        <p:spPr>
          <a:xfrm rot="0">
            <a:off x="3433493" y="4463027"/>
            <a:ext cx="883241" cy="610397"/>
          </a:xfrm>
          <a:prstGeom prst="rect">
            <a:avLst/>
          </a:prstGeom>
        </p:spPr>
        <p:txBody>
          <a:bodyPr anchor="t" rtlCol="false" tIns="0" lIns="0" bIns="0" rIns="0">
            <a:spAutoFit/>
          </a:bodyPr>
          <a:lstStyle/>
          <a:p>
            <a:pPr algn="ctr">
              <a:lnSpc>
                <a:spcPts val="4830"/>
              </a:lnSpc>
            </a:pPr>
            <a:r>
              <a:rPr lang="en-US" sz="4025">
                <a:solidFill>
                  <a:srgbClr val="363636"/>
                </a:solidFill>
                <a:latin typeface="Oswald Bold Italics"/>
              </a:rPr>
              <a:t>03</a:t>
            </a:r>
          </a:p>
        </p:txBody>
      </p:sp>
      <p:sp>
        <p:nvSpPr>
          <p:cNvPr name="TextBox 16" id="16"/>
          <p:cNvSpPr txBox="true"/>
          <p:nvPr/>
        </p:nvSpPr>
        <p:spPr>
          <a:xfrm rot="0">
            <a:off x="3433493" y="5214237"/>
            <a:ext cx="883241" cy="610397"/>
          </a:xfrm>
          <a:prstGeom prst="rect">
            <a:avLst/>
          </a:prstGeom>
        </p:spPr>
        <p:txBody>
          <a:bodyPr anchor="t" rtlCol="false" tIns="0" lIns="0" bIns="0" rIns="0">
            <a:spAutoFit/>
          </a:bodyPr>
          <a:lstStyle/>
          <a:p>
            <a:pPr algn="ctr">
              <a:lnSpc>
                <a:spcPts val="4830"/>
              </a:lnSpc>
            </a:pPr>
            <a:r>
              <a:rPr lang="en-US" sz="4025">
                <a:solidFill>
                  <a:srgbClr val="363636"/>
                </a:solidFill>
                <a:latin typeface="Oswald Bold Italics"/>
              </a:rPr>
              <a:t>04</a:t>
            </a:r>
          </a:p>
        </p:txBody>
      </p:sp>
      <p:sp>
        <p:nvSpPr>
          <p:cNvPr name="TextBox 17" id="17"/>
          <p:cNvSpPr txBox="true"/>
          <p:nvPr/>
        </p:nvSpPr>
        <p:spPr>
          <a:xfrm rot="0">
            <a:off x="3451965" y="5960978"/>
            <a:ext cx="883241" cy="610397"/>
          </a:xfrm>
          <a:prstGeom prst="rect">
            <a:avLst/>
          </a:prstGeom>
        </p:spPr>
        <p:txBody>
          <a:bodyPr anchor="t" rtlCol="false" tIns="0" lIns="0" bIns="0" rIns="0">
            <a:spAutoFit/>
          </a:bodyPr>
          <a:lstStyle/>
          <a:p>
            <a:pPr algn="ctr">
              <a:lnSpc>
                <a:spcPts val="4830"/>
              </a:lnSpc>
            </a:pPr>
            <a:r>
              <a:rPr lang="en-US" sz="4025">
                <a:solidFill>
                  <a:srgbClr val="363636"/>
                </a:solidFill>
                <a:latin typeface="Oswald Bold Italics"/>
              </a:rPr>
              <a:t>05</a:t>
            </a:r>
          </a:p>
        </p:txBody>
      </p:sp>
      <p:sp>
        <p:nvSpPr>
          <p:cNvPr name="TextBox 18" id="18"/>
          <p:cNvSpPr txBox="true"/>
          <p:nvPr/>
        </p:nvSpPr>
        <p:spPr>
          <a:xfrm rot="0">
            <a:off x="3451965" y="6744084"/>
            <a:ext cx="883241" cy="610397"/>
          </a:xfrm>
          <a:prstGeom prst="rect">
            <a:avLst/>
          </a:prstGeom>
        </p:spPr>
        <p:txBody>
          <a:bodyPr anchor="t" rtlCol="false" tIns="0" lIns="0" bIns="0" rIns="0">
            <a:spAutoFit/>
          </a:bodyPr>
          <a:lstStyle/>
          <a:p>
            <a:pPr algn="ctr">
              <a:lnSpc>
                <a:spcPts val="4830"/>
              </a:lnSpc>
            </a:pPr>
            <a:r>
              <a:rPr lang="en-US" sz="4025">
                <a:solidFill>
                  <a:srgbClr val="363636"/>
                </a:solidFill>
                <a:latin typeface="Oswald Bold Italics"/>
              </a:rPr>
              <a:t>06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99680" y="-1470403"/>
            <a:ext cx="14026196" cy="11628992"/>
          </a:xfrm>
          <a:custGeom>
            <a:avLst/>
            <a:gdLst/>
            <a:ahLst/>
            <a:cxnLst/>
            <a:rect r="r" b="b" t="t" l="l"/>
            <a:pathLst>
              <a:path h="11628992" w="14026196">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47608" y="381000"/>
            <a:ext cx="11392785" cy="1295400"/>
          </a:xfrm>
          <a:prstGeom prst="rect">
            <a:avLst/>
          </a:prstGeom>
        </p:spPr>
        <p:txBody>
          <a:bodyPr anchor="t" rtlCol="false" tIns="0" lIns="0" bIns="0" rIns="0">
            <a:spAutoFit/>
          </a:bodyPr>
          <a:lstStyle/>
          <a:p>
            <a:pPr algn="ctr" marL="0" indent="0" lvl="0">
              <a:lnSpc>
                <a:spcPts val="10200"/>
              </a:lnSpc>
              <a:spcBef>
                <a:spcPct val="0"/>
              </a:spcBef>
            </a:pPr>
            <a:r>
              <a:rPr lang="en-US" sz="8500">
                <a:solidFill>
                  <a:srgbClr val="000000"/>
                </a:solidFill>
                <a:latin typeface="IBM Plex Sans"/>
              </a:rPr>
              <a:t>Introduction</a:t>
            </a:r>
          </a:p>
        </p:txBody>
      </p:sp>
      <p:sp>
        <p:nvSpPr>
          <p:cNvPr name="TextBox 4" id="4"/>
          <p:cNvSpPr txBox="true"/>
          <p:nvPr/>
        </p:nvSpPr>
        <p:spPr>
          <a:xfrm rot="0">
            <a:off x="2238154" y="2657475"/>
            <a:ext cx="13811692" cy="4943475"/>
          </a:xfrm>
          <a:prstGeom prst="rect">
            <a:avLst/>
          </a:prstGeom>
        </p:spPr>
        <p:txBody>
          <a:bodyPr anchor="t" rtlCol="false" tIns="0" lIns="0" bIns="0" rIns="0">
            <a:spAutoFit/>
          </a:bodyPr>
          <a:lstStyle/>
          <a:p>
            <a:pPr algn="ctr">
              <a:lnSpc>
                <a:spcPts val="3900"/>
              </a:lnSpc>
            </a:pPr>
            <a:r>
              <a:rPr lang="en-US" sz="3000">
                <a:solidFill>
                  <a:srgbClr val="000000"/>
                </a:solidFill>
                <a:latin typeface="IBM Plex Sans"/>
              </a:rPr>
              <a:t>Dans le domaine de la sécurité de l'information, la protection des données sensibles est devenue de plus en plus cruciale. La stéganographie, une technique ancienne, offre une approche unique en dissimulant des informations secrètes à l'intérieur de porteurs en apparence inoffensifs. Ce rapport explore le développement d'une application avec une Interface Graphique (GUI) qui intègre divers algorithmes de stéganographie, notamment le Least Significant Bit (LSB), la Pixel Difference Value (PDV), la Discrete Cosine Transform (DCT) et la Discrete Haar Wavelet Transform (DHWT). L'intégration de ces algorithmes dans une seule GUI fournit une plateforme conviviale pour la dissimulation et la récupération sécurisées des données.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68913" y="-1341992"/>
            <a:ext cx="14026196" cy="11628992"/>
          </a:xfrm>
          <a:custGeom>
            <a:avLst/>
            <a:gdLst/>
            <a:ahLst/>
            <a:cxnLst/>
            <a:rect r="r" b="b" t="t" l="l"/>
            <a:pathLst>
              <a:path h="11628992" w="14026196">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47608" y="381027"/>
            <a:ext cx="11392785" cy="1295346"/>
          </a:xfrm>
          <a:prstGeom prst="rect">
            <a:avLst/>
          </a:prstGeom>
        </p:spPr>
        <p:txBody>
          <a:bodyPr anchor="t" rtlCol="false" tIns="0" lIns="0" bIns="0" rIns="0">
            <a:spAutoFit/>
          </a:bodyPr>
          <a:lstStyle/>
          <a:p>
            <a:pPr algn="ctr">
              <a:lnSpc>
                <a:spcPts val="10200"/>
              </a:lnSpc>
              <a:spcBef>
                <a:spcPct val="0"/>
              </a:spcBef>
            </a:pPr>
            <a:r>
              <a:rPr lang="en-US" sz="8500">
                <a:solidFill>
                  <a:srgbClr val="000000"/>
                </a:solidFill>
                <a:latin typeface="IBM Plex Sans"/>
              </a:rPr>
              <a:t>Objectifs </a:t>
            </a:r>
          </a:p>
        </p:txBody>
      </p:sp>
      <p:sp>
        <p:nvSpPr>
          <p:cNvPr name="TextBox 4" id="4"/>
          <p:cNvSpPr txBox="true"/>
          <p:nvPr/>
        </p:nvSpPr>
        <p:spPr>
          <a:xfrm rot="0">
            <a:off x="2238154" y="2905612"/>
            <a:ext cx="13811692" cy="4447201"/>
          </a:xfrm>
          <a:prstGeom prst="rect">
            <a:avLst/>
          </a:prstGeom>
        </p:spPr>
        <p:txBody>
          <a:bodyPr anchor="t" rtlCol="false" tIns="0" lIns="0" bIns="0" rIns="0">
            <a:spAutoFit/>
          </a:bodyPr>
          <a:lstStyle/>
          <a:p>
            <a:pPr marL="647702" indent="-323851" lvl="1">
              <a:lnSpc>
                <a:spcPts val="3900"/>
              </a:lnSpc>
              <a:buFont typeface="Arial"/>
              <a:buChar char="•"/>
            </a:pPr>
            <a:r>
              <a:rPr lang="en-US" sz="3000">
                <a:solidFill>
                  <a:srgbClr val="000000"/>
                </a:solidFill>
                <a:latin typeface="IBM Plex Sans"/>
              </a:rPr>
              <a:t>Développer une interface graphique conviviale pour les opérations de stéganographie.</a:t>
            </a:r>
          </a:p>
          <a:p>
            <a:pPr marL="647702" indent="-323851" lvl="1">
              <a:lnSpc>
                <a:spcPts val="3900"/>
              </a:lnSpc>
              <a:buFont typeface="Arial"/>
              <a:buChar char="•"/>
            </a:pPr>
            <a:r>
              <a:rPr lang="en-US" sz="3000">
                <a:solidFill>
                  <a:srgbClr val="000000"/>
                </a:solidFill>
                <a:latin typeface="IBM Plex Sans"/>
              </a:rPr>
              <a:t>Implémenter les algorithmes LSB, PDV, DCT et DHWT pour la dissimulation des données.</a:t>
            </a:r>
          </a:p>
          <a:p>
            <a:pPr marL="647702" indent="-323851" lvl="1">
              <a:lnSpc>
                <a:spcPts val="3900"/>
              </a:lnSpc>
              <a:buFont typeface="Arial"/>
              <a:buChar char="•"/>
            </a:pPr>
            <a:r>
              <a:rPr lang="en-US" sz="3000">
                <a:solidFill>
                  <a:srgbClr val="000000"/>
                </a:solidFill>
                <a:latin typeface="IBM Plex Sans"/>
              </a:rPr>
              <a:t>Fournir une interface fluide permettant aux utilisateurs de personnaliser les paramètres et les entrées.</a:t>
            </a:r>
          </a:p>
          <a:p>
            <a:pPr marL="647702" indent="-323851" lvl="1">
              <a:lnSpc>
                <a:spcPts val="3900"/>
              </a:lnSpc>
              <a:buFont typeface="Arial"/>
              <a:buChar char="•"/>
            </a:pPr>
            <a:r>
              <a:rPr lang="en-US" sz="3000">
                <a:solidFill>
                  <a:srgbClr val="000000"/>
                </a:solidFill>
                <a:latin typeface="IBM Plex Sans"/>
              </a:rPr>
              <a:t>Permettre aux utilisateurs de visualiser et d'analyser l'efficacité de chaque algorithme.</a:t>
            </a:r>
          </a:p>
          <a:p>
            <a:pPr>
              <a:lnSpc>
                <a:spcPts val="39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446009">
            <a:off x="-3777897" y="-3377064"/>
            <a:ext cx="9979854" cy="7584689"/>
          </a:xfrm>
          <a:custGeom>
            <a:avLst/>
            <a:gdLst/>
            <a:ahLst/>
            <a:cxnLst/>
            <a:rect r="r" b="b" t="t" l="l"/>
            <a:pathLst>
              <a:path h="7584689" w="9979854">
                <a:moveTo>
                  <a:pt x="0" y="0"/>
                </a:moveTo>
                <a:lnTo>
                  <a:pt x="9979853" y="0"/>
                </a:lnTo>
                <a:lnTo>
                  <a:pt x="9979853" y="7584689"/>
                </a:lnTo>
                <a:lnTo>
                  <a:pt x="0" y="758468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9144000" y="0"/>
            <a:ext cx="9144000" cy="10287000"/>
          </a:xfrm>
          <a:prstGeom prst="rect">
            <a:avLst/>
          </a:prstGeom>
          <a:solidFill>
            <a:srgbClr val="F4F4F4"/>
          </a:solidFill>
        </p:spPr>
      </p:sp>
      <p:sp>
        <p:nvSpPr>
          <p:cNvPr name="Freeform 4" id="4"/>
          <p:cNvSpPr/>
          <p:nvPr/>
        </p:nvSpPr>
        <p:spPr>
          <a:xfrm flipH="false" flipV="false" rot="0">
            <a:off x="9713497" y="1239570"/>
            <a:ext cx="8005005" cy="3850917"/>
          </a:xfrm>
          <a:custGeom>
            <a:avLst/>
            <a:gdLst/>
            <a:ahLst/>
            <a:cxnLst/>
            <a:rect r="r" b="b" t="t" l="l"/>
            <a:pathLst>
              <a:path h="3850917" w="8005005">
                <a:moveTo>
                  <a:pt x="0" y="0"/>
                </a:moveTo>
                <a:lnTo>
                  <a:pt x="8005006" y="0"/>
                </a:lnTo>
                <a:lnTo>
                  <a:pt x="8005006" y="3850917"/>
                </a:lnTo>
                <a:lnTo>
                  <a:pt x="0" y="3850917"/>
                </a:lnTo>
                <a:lnTo>
                  <a:pt x="0" y="0"/>
                </a:lnTo>
                <a:close/>
              </a:path>
            </a:pathLst>
          </a:custGeom>
          <a:blipFill>
            <a:blip r:embed="rId4"/>
            <a:stretch>
              <a:fillRect l="0" t="0" r="0" b="0"/>
            </a:stretch>
          </a:blipFill>
        </p:spPr>
      </p:sp>
      <p:sp>
        <p:nvSpPr>
          <p:cNvPr name="TextBox 5" id="5"/>
          <p:cNvSpPr txBox="true"/>
          <p:nvPr/>
        </p:nvSpPr>
        <p:spPr>
          <a:xfrm rot="0">
            <a:off x="1596185" y="-55722"/>
            <a:ext cx="6438900" cy="2590692"/>
          </a:xfrm>
          <a:prstGeom prst="rect">
            <a:avLst/>
          </a:prstGeom>
        </p:spPr>
        <p:txBody>
          <a:bodyPr anchor="t" rtlCol="false" tIns="0" lIns="0" bIns="0" rIns="0">
            <a:spAutoFit/>
          </a:bodyPr>
          <a:lstStyle/>
          <a:p>
            <a:pPr marL="0" indent="0" lvl="0">
              <a:lnSpc>
                <a:spcPts val="10200"/>
              </a:lnSpc>
              <a:spcBef>
                <a:spcPct val="0"/>
              </a:spcBef>
            </a:pPr>
            <a:r>
              <a:rPr lang="en-US" sz="8500">
                <a:solidFill>
                  <a:srgbClr val="000000"/>
                </a:solidFill>
                <a:latin typeface="IBM Plex Sans Bold"/>
              </a:rPr>
              <a:t>LSB Algorithm</a:t>
            </a:r>
          </a:p>
        </p:txBody>
      </p:sp>
      <p:sp>
        <p:nvSpPr>
          <p:cNvPr name="TextBox 6" id="6"/>
          <p:cNvSpPr txBox="true"/>
          <p:nvPr/>
        </p:nvSpPr>
        <p:spPr>
          <a:xfrm rot="0">
            <a:off x="12787810" y="386706"/>
            <a:ext cx="1856379" cy="450215"/>
          </a:xfrm>
          <a:prstGeom prst="rect">
            <a:avLst/>
          </a:prstGeom>
        </p:spPr>
        <p:txBody>
          <a:bodyPr anchor="t" rtlCol="false" tIns="0" lIns="0" bIns="0" rIns="0">
            <a:spAutoFit/>
          </a:bodyPr>
          <a:lstStyle/>
          <a:p>
            <a:pPr algn="l">
              <a:lnSpc>
                <a:spcPts val="3640"/>
              </a:lnSpc>
            </a:pPr>
            <a:r>
              <a:rPr lang="en-US" sz="2800">
                <a:solidFill>
                  <a:srgbClr val="F24300"/>
                </a:solidFill>
                <a:latin typeface="IBM Plex Sans Bold"/>
              </a:rPr>
              <a:t>Résultats </a:t>
            </a:r>
          </a:p>
        </p:txBody>
      </p:sp>
      <p:sp>
        <p:nvSpPr>
          <p:cNvPr name="TextBox 7" id="7"/>
          <p:cNvSpPr txBox="true"/>
          <p:nvPr/>
        </p:nvSpPr>
        <p:spPr>
          <a:xfrm rot="0">
            <a:off x="241167" y="2866941"/>
            <a:ext cx="8656729" cy="5251436"/>
          </a:xfrm>
          <a:prstGeom prst="rect">
            <a:avLst/>
          </a:prstGeom>
        </p:spPr>
        <p:txBody>
          <a:bodyPr anchor="t" rtlCol="false" tIns="0" lIns="0" bIns="0" rIns="0">
            <a:spAutoFit/>
          </a:bodyPr>
          <a:lstStyle/>
          <a:p>
            <a:pPr>
              <a:lnSpc>
                <a:spcPts val="3510"/>
              </a:lnSpc>
            </a:pPr>
            <a:r>
              <a:rPr lang="en-US" sz="2700">
                <a:solidFill>
                  <a:srgbClr val="000000"/>
                </a:solidFill>
                <a:latin typeface="IBM Plex Sans Bold"/>
              </a:rPr>
              <a:t>Aperçu</a:t>
            </a:r>
          </a:p>
          <a:p>
            <a:pPr>
              <a:lnSpc>
                <a:spcPts val="3510"/>
              </a:lnSpc>
            </a:pPr>
            <a:r>
              <a:rPr lang="en-US" sz="2700">
                <a:solidFill>
                  <a:srgbClr val="000000"/>
                </a:solidFill>
                <a:latin typeface="IBM Plex Sans"/>
              </a:rPr>
              <a:t>L'algorithme du bit de poids faible (LSB) est une méthode fondamentale de stéganographie qui consiste à dissimuler des informations en remplaçant les bits de poids faible des valeurs de pixels d'une image par des données cachées. Plus précisément, chaque pixel d'une image est généralement représenté par des valeurs RGB ou en niveaux de gris. Dans le cas du LSB, les bits de poids faible de ces valeurs sont modifiés pour incorporer les bits du message secret, tout en minimisant l'impact perceptuel sur l'image.</a:t>
            </a:r>
          </a:p>
          <a:p>
            <a:pPr algn="l">
              <a:lnSpc>
                <a:spcPts val="3510"/>
              </a:lnSpc>
            </a:pPr>
          </a:p>
        </p:txBody>
      </p:sp>
      <p:sp>
        <p:nvSpPr>
          <p:cNvPr name="TextBox 8" id="8"/>
          <p:cNvSpPr txBox="true"/>
          <p:nvPr/>
        </p:nvSpPr>
        <p:spPr>
          <a:xfrm rot="0">
            <a:off x="9872632" y="5471487"/>
            <a:ext cx="7686735" cy="4661415"/>
          </a:xfrm>
          <a:prstGeom prst="rect">
            <a:avLst/>
          </a:prstGeom>
        </p:spPr>
        <p:txBody>
          <a:bodyPr anchor="t" rtlCol="false" tIns="0" lIns="0" bIns="0" rIns="0">
            <a:spAutoFit/>
          </a:bodyPr>
          <a:lstStyle/>
          <a:p>
            <a:pPr marL="444466" indent="-222233" lvl="1">
              <a:lnSpc>
                <a:spcPts val="2676"/>
              </a:lnSpc>
              <a:buFont typeface="Arial"/>
              <a:buChar char="•"/>
            </a:pPr>
            <a:r>
              <a:rPr lang="en-US" sz="2058">
                <a:solidFill>
                  <a:srgbClr val="000000"/>
                </a:solidFill>
                <a:latin typeface="IBM Plex Sans"/>
              </a:rPr>
              <a:t>La fonction embed prend une image originale (image) et des données secrètes (secret_data) en entrée.</a:t>
            </a:r>
          </a:p>
          <a:p>
            <a:pPr marL="444466" indent="-222233" lvl="1">
              <a:lnSpc>
                <a:spcPts val="2676"/>
              </a:lnSpc>
              <a:buFont typeface="Arial"/>
              <a:buChar char="•"/>
            </a:pPr>
            <a:r>
              <a:rPr lang="en-US" sz="2058">
                <a:solidFill>
                  <a:srgbClr val="000000"/>
                </a:solidFill>
                <a:latin typeface="IBM Plex Sans"/>
              </a:rPr>
              <a:t>Si les données secrètes sont une chaîne de caractères, elle convertit le texte en binaire.</a:t>
            </a:r>
          </a:p>
          <a:p>
            <a:pPr marL="444466" indent="-222233" lvl="1">
              <a:lnSpc>
                <a:spcPts val="2676"/>
              </a:lnSpc>
              <a:buFont typeface="Arial"/>
              <a:buChar char="•"/>
            </a:pPr>
            <a:r>
              <a:rPr lang="en-US" sz="2058">
                <a:solidFill>
                  <a:srgbClr val="000000"/>
                </a:solidFill>
                <a:latin typeface="IBM Plex Sans"/>
              </a:rPr>
              <a:t>Si les données secrètes sont une image (tableau numpy), elle convertit les valeurs de pixels en binaire.</a:t>
            </a:r>
          </a:p>
          <a:p>
            <a:pPr marL="444466" indent="-222233" lvl="1">
              <a:lnSpc>
                <a:spcPts val="2676"/>
              </a:lnSpc>
              <a:buFont typeface="Arial"/>
              <a:buChar char="•"/>
            </a:pPr>
            <a:r>
              <a:rPr lang="en-US" sz="2058">
                <a:solidFill>
                  <a:srgbClr val="000000"/>
                </a:solidFill>
                <a:latin typeface="IBM Plex Sans"/>
              </a:rPr>
              <a:t>Les valeurs de pixels de l'image d'origine sont aplaties en une liste 1D.</a:t>
            </a:r>
          </a:p>
          <a:p>
            <a:pPr marL="444466" indent="-222233" lvl="1">
              <a:lnSpc>
                <a:spcPts val="2676"/>
              </a:lnSpc>
              <a:buFont typeface="Arial"/>
              <a:buChar char="•"/>
            </a:pPr>
            <a:r>
              <a:rPr lang="en-US" sz="2058">
                <a:solidFill>
                  <a:srgbClr val="000000"/>
                </a:solidFill>
                <a:latin typeface="IBM Plex Sans"/>
              </a:rPr>
              <a:t>Pour chaque pixel, le bit de poids faible (LSB) est remplacé par le bit correspondant de la représentation binaire des données secrètes.</a:t>
            </a:r>
          </a:p>
          <a:p>
            <a:pPr marL="444466" indent="-222233" lvl="1">
              <a:lnSpc>
                <a:spcPts val="2676"/>
              </a:lnSpc>
              <a:buFont typeface="Arial"/>
              <a:buChar char="•"/>
            </a:pPr>
            <a:r>
              <a:rPr lang="en-US" sz="2058">
                <a:solidFill>
                  <a:srgbClr val="000000"/>
                </a:solidFill>
                <a:latin typeface="IBM Plex Sans"/>
              </a:rPr>
              <a:t>Les valeurs de pixels modifiées sont ensuite remodelées en une matrice pour créer l'image stéganographique (stego).</a:t>
            </a:r>
          </a:p>
          <a:p>
            <a:pPr algn="l">
              <a:lnSpc>
                <a:spcPts val="2676"/>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446009">
            <a:off x="-3777897" y="-3377064"/>
            <a:ext cx="9979854" cy="7584689"/>
          </a:xfrm>
          <a:custGeom>
            <a:avLst/>
            <a:gdLst/>
            <a:ahLst/>
            <a:cxnLst/>
            <a:rect r="r" b="b" t="t" l="l"/>
            <a:pathLst>
              <a:path h="7584689" w="9979854">
                <a:moveTo>
                  <a:pt x="0" y="0"/>
                </a:moveTo>
                <a:lnTo>
                  <a:pt x="9979853" y="0"/>
                </a:lnTo>
                <a:lnTo>
                  <a:pt x="9979853" y="7584689"/>
                </a:lnTo>
                <a:lnTo>
                  <a:pt x="0" y="758468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9144000" y="0"/>
            <a:ext cx="9144000" cy="10287000"/>
          </a:xfrm>
          <a:prstGeom prst="rect">
            <a:avLst/>
          </a:prstGeom>
          <a:solidFill>
            <a:srgbClr val="F4F4F4"/>
          </a:solidFill>
        </p:spPr>
      </p:sp>
      <p:sp>
        <p:nvSpPr>
          <p:cNvPr name="Freeform 4" id="4"/>
          <p:cNvSpPr/>
          <p:nvPr/>
        </p:nvSpPr>
        <p:spPr>
          <a:xfrm flipH="false" flipV="false" rot="0">
            <a:off x="9982715" y="1088541"/>
            <a:ext cx="7466570" cy="4272603"/>
          </a:xfrm>
          <a:custGeom>
            <a:avLst/>
            <a:gdLst/>
            <a:ahLst/>
            <a:cxnLst/>
            <a:rect r="r" b="b" t="t" l="l"/>
            <a:pathLst>
              <a:path h="4272603" w="7466570">
                <a:moveTo>
                  <a:pt x="0" y="0"/>
                </a:moveTo>
                <a:lnTo>
                  <a:pt x="7466570" y="0"/>
                </a:lnTo>
                <a:lnTo>
                  <a:pt x="7466570" y="4272604"/>
                </a:lnTo>
                <a:lnTo>
                  <a:pt x="0" y="4272604"/>
                </a:lnTo>
                <a:lnTo>
                  <a:pt x="0" y="0"/>
                </a:lnTo>
                <a:close/>
              </a:path>
            </a:pathLst>
          </a:custGeom>
          <a:blipFill>
            <a:blip r:embed="rId4"/>
            <a:stretch>
              <a:fillRect l="-6420" t="0" r="-8025" b="0"/>
            </a:stretch>
          </a:blipFill>
        </p:spPr>
      </p:sp>
      <p:sp>
        <p:nvSpPr>
          <p:cNvPr name="TextBox 5" id="5"/>
          <p:cNvSpPr txBox="true"/>
          <p:nvPr/>
        </p:nvSpPr>
        <p:spPr>
          <a:xfrm rot="0">
            <a:off x="1028700" y="476250"/>
            <a:ext cx="6438900" cy="1104900"/>
          </a:xfrm>
          <a:prstGeom prst="rect">
            <a:avLst/>
          </a:prstGeom>
        </p:spPr>
        <p:txBody>
          <a:bodyPr anchor="t" rtlCol="false" tIns="0" lIns="0" bIns="0" rIns="0">
            <a:spAutoFit/>
          </a:bodyPr>
          <a:lstStyle/>
          <a:p>
            <a:pPr marL="0" indent="0" lvl="0">
              <a:lnSpc>
                <a:spcPts val="8760"/>
              </a:lnSpc>
              <a:spcBef>
                <a:spcPct val="0"/>
              </a:spcBef>
            </a:pPr>
            <a:r>
              <a:rPr lang="en-US" sz="7300">
                <a:solidFill>
                  <a:srgbClr val="000000"/>
                </a:solidFill>
                <a:latin typeface="IBM Plex Sans Bold"/>
              </a:rPr>
              <a:t>PDV Algorithm</a:t>
            </a:r>
          </a:p>
        </p:txBody>
      </p:sp>
      <p:sp>
        <p:nvSpPr>
          <p:cNvPr name="TextBox 6" id="6"/>
          <p:cNvSpPr txBox="true"/>
          <p:nvPr/>
        </p:nvSpPr>
        <p:spPr>
          <a:xfrm rot="0">
            <a:off x="12787810" y="386706"/>
            <a:ext cx="1856379" cy="450215"/>
          </a:xfrm>
          <a:prstGeom prst="rect">
            <a:avLst/>
          </a:prstGeom>
        </p:spPr>
        <p:txBody>
          <a:bodyPr anchor="t" rtlCol="false" tIns="0" lIns="0" bIns="0" rIns="0">
            <a:spAutoFit/>
          </a:bodyPr>
          <a:lstStyle/>
          <a:p>
            <a:pPr algn="l">
              <a:lnSpc>
                <a:spcPts val="3640"/>
              </a:lnSpc>
            </a:pPr>
            <a:r>
              <a:rPr lang="en-US" sz="2800">
                <a:solidFill>
                  <a:srgbClr val="F24300"/>
                </a:solidFill>
                <a:latin typeface="IBM Plex Sans Bold"/>
              </a:rPr>
              <a:t>Résultats </a:t>
            </a:r>
          </a:p>
        </p:txBody>
      </p:sp>
      <p:sp>
        <p:nvSpPr>
          <p:cNvPr name="TextBox 7" id="7"/>
          <p:cNvSpPr txBox="true"/>
          <p:nvPr/>
        </p:nvSpPr>
        <p:spPr>
          <a:xfrm rot="0">
            <a:off x="241167" y="1840831"/>
            <a:ext cx="8656729" cy="5690235"/>
          </a:xfrm>
          <a:prstGeom prst="rect">
            <a:avLst/>
          </a:prstGeom>
        </p:spPr>
        <p:txBody>
          <a:bodyPr anchor="t" rtlCol="false" tIns="0" lIns="0" bIns="0" rIns="0">
            <a:spAutoFit/>
          </a:bodyPr>
          <a:lstStyle/>
          <a:p>
            <a:pPr>
              <a:lnSpc>
                <a:spcPts val="3510"/>
              </a:lnSpc>
            </a:pPr>
            <a:r>
              <a:rPr lang="en-US" sz="2700">
                <a:solidFill>
                  <a:srgbClr val="000000"/>
                </a:solidFill>
                <a:latin typeface="IBM Plex Sans Bold"/>
              </a:rPr>
              <a:t>Aperçu</a:t>
            </a:r>
          </a:p>
          <a:p>
            <a:pPr>
              <a:lnSpc>
                <a:spcPts val="3510"/>
              </a:lnSpc>
            </a:pPr>
            <a:r>
              <a:rPr lang="en-US" sz="2700">
                <a:solidFill>
                  <a:srgbClr val="000000"/>
                </a:solidFill>
                <a:latin typeface="IBM Plex Sans"/>
              </a:rPr>
              <a:t>L'algorithme Pixel Difference Value (PDV) est une technique avancée de stéganographie qui exploite les différences subtiles entre les valeurs de pixels consécutifs dans une image pour dissimuler des données. Contrairement à l'algorithme LSB, le PDV se concentre sur les variations de luminosité entre les pixels adjacents, ce qui le rend moins perceptible visuellement.</a:t>
            </a:r>
          </a:p>
          <a:p>
            <a:pPr>
              <a:lnSpc>
                <a:spcPts val="3510"/>
              </a:lnSpc>
            </a:pPr>
            <a:r>
              <a:rPr lang="en-US" sz="2700">
                <a:solidFill>
                  <a:srgbClr val="000000"/>
                </a:solidFill>
                <a:latin typeface="IBM Plex Sans"/>
              </a:rPr>
              <a:t>l'algorithme PDV remplace les valeurs de pixels en fonction des différences de luminosité entre les pixels adjacents.</a:t>
            </a:r>
          </a:p>
          <a:p>
            <a:pPr algn="l">
              <a:lnSpc>
                <a:spcPts val="3510"/>
              </a:lnSpc>
            </a:pPr>
          </a:p>
        </p:txBody>
      </p:sp>
      <p:sp>
        <p:nvSpPr>
          <p:cNvPr name="TextBox 8" id="8"/>
          <p:cNvSpPr txBox="true"/>
          <p:nvPr/>
        </p:nvSpPr>
        <p:spPr>
          <a:xfrm rot="0">
            <a:off x="9631271" y="5593715"/>
            <a:ext cx="8656729" cy="4417060"/>
          </a:xfrm>
          <a:prstGeom prst="rect">
            <a:avLst/>
          </a:prstGeom>
        </p:spPr>
        <p:txBody>
          <a:bodyPr anchor="t" rtlCol="false" tIns="0" lIns="0" bIns="0" rIns="0">
            <a:spAutoFit/>
          </a:bodyPr>
          <a:lstStyle/>
          <a:p>
            <a:pPr marL="367035" indent="-183518" lvl="1">
              <a:lnSpc>
                <a:spcPts val="2210"/>
              </a:lnSpc>
              <a:buFont typeface="Arial"/>
              <a:buChar char="•"/>
            </a:pPr>
            <a:r>
              <a:rPr lang="en-US" sz="1700">
                <a:solidFill>
                  <a:srgbClr val="000000"/>
                </a:solidFill>
                <a:latin typeface="IBM Plex Sans"/>
              </a:rPr>
              <a:t>Calcul des différences entre pixels adjacents :</a:t>
            </a:r>
          </a:p>
          <a:p>
            <a:pPr marL="734071" indent="-244690" lvl="2">
              <a:lnSpc>
                <a:spcPts val="2210"/>
              </a:lnSpc>
              <a:buFont typeface="Arial"/>
              <a:buChar char="⚬"/>
            </a:pPr>
            <a:r>
              <a:rPr lang="en-US" sz="1700">
                <a:solidFill>
                  <a:srgbClr val="000000"/>
                </a:solidFill>
                <a:latin typeface="IBM Plex Sans"/>
              </a:rPr>
              <a:t>La fonction calculate_differences calcule les différences absolues entre les valeurs de pixels adjacents dans l'image d'origine.</a:t>
            </a:r>
          </a:p>
          <a:p>
            <a:pPr marL="367035" indent="-183518" lvl="1">
              <a:lnSpc>
                <a:spcPts val="2210"/>
              </a:lnSpc>
              <a:buFont typeface="Arial"/>
              <a:buChar char="•"/>
            </a:pPr>
            <a:r>
              <a:rPr lang="en-US" sz="1700">
                <a:solidFill>
                  <a:srgbClr val="000000"/>
                </a:solidFill>
                <a:latin typeface="IBM Plex Sans"/>
              </a:rPr>
              <a:t>Calcul de d' (d_prime) :</a:t>
            </a:r>
          </a:p>
          <a:p>
            <a:pPr marL="734071" indent="-244690" lvl="2">
              <a:lnSpc>
                <a:spcPts val="2210"/>
              </a:lnSpc>
              <a:buFont typeface="Arial"/>
              <a:buChar char="⚬"/>
            </a:pPr>
            <a:r>
              <a:rPr lang="en-US" sz="1700">
                <a:solidFill>
                  <a:srgbClr val="000000"/>
                </a:solidFill>
                <a:latin typeface="IBM Plex Sans"/>
              </a:rPr>
              <a:t>La fonction calculate_d_prime utilise les différences calculées pour déterminer les valeurs de d' (d_prime) en fonction des smoothness classes, des bit counts et du bit stream du message secret.</a:t>
            </a:r>
          </a:p>
          <a:p>
            <a:pPr marL="367035" indent="-183518" lvl="1">
              <a:lnSpc>
                <a:spcPts val="2210"/>
              </a:lnSpc>
              <a:buFont typeface="Arial"/>
              <a:buChar char="•"/>
            </a:pPr>
            <a:r>
              <a:rPr lang="en-US" sz="1700">
                <a:solidFill>
                  <a:srgbClr val="000000"/>
                </a:solidFill>
                <a:latin typeface="IBM Plex Sans"/>
              </a:rPr>
              <a:t>Calcul de m :</a:t>
            </a:r>
          </a:p>
          <a:p>
            <a:pPr marL="734071" indent="-244690" lvl="2">
              <a:lnSpc>
                <a:spcPts val="2210"/>
              </a:lnSpc>
              <a:buFont typeface="Arial"/>
              <a:buChar char="⚬"/>
            </a:pPr>
            <a:r>
              <a:rPr lang="en-US" sz="1700">
                <a:solidFill>
                  <a:srgbClr val="000000"/>
                </a:solidFill>
                <a:latin typeface="IBM Plex Sans"/>
              </a:rPr>
              <a:t>La fonction calculate_m calcule les valeurs de m en comparant les différences initiales avec les valeurs de d' (d_prime).</a:t>
            </a:r>
          </a:p>
          <a:p>
            <a:pPr marL="367035" indent="-183518" lvl="1">
              <a:lnSpc>
                <a:spcPts val="2210"/>
              </a:lnSpc>
              <a:buFont typeface="Arial"/>
              <a:buChar char="•"/>
            </a:pPr>
            <a:r>
              <a:rPr lang="en-US" sz="1700">
                <a:solidFill>
                  <a:srgbClr val="000000"/>
                </a:solidFill>
                <a:latin typeface="IBM Plex Sans"/>
              </a:rPr>
              <a:t>Génération de l'image stéganographique :</a:t>
            </a:r>
          </a:p>
          <a:p>
            <a:pPr marL="734071" indent="-244690" lvl="2">
              <a:lnSpc>
                <a:spcPts val="2210"/>
              </a:lnSpc>
              <a:buFont typeface="Arial"/>
              <a:buChar char="⚬"/>
            </a:pPr>
            <a:r>
              <a:rPr lang="en-US" sz="1700">
                <a:solidFill>
                  <a:srgbClr val="000000"/>
                </a:solidFill>
                <a:latin typeface="IBM Plex Sans"/>
              </a:rPr>
              <a:t>La fonction generate_stego_image utilise les valeurs de m pour générer l'image stéganographique en ajustant les valeurs de pixels dans l'image d'origine.</a:t>
            </a:r>
          </a:p>
          <a:p>
            <a:pPr marL="367035" indent="-183518" lvl="1">
              <a:lnSpc>
                <a:spcPts val="2210"/>
              </a:lnSpc>
              <a:buFont typeface="Arial"/>
              <a:buChar char="•"/>
            </a:pPr>
            <a:r>
              <a:rPr lang="en-US" sz="1700">
                <a:solidFill>
                  <a:srgbClr val="000000"/>
                </a:solidFill>
                <a:latin typeface="IBM Plex Sans"/>
              </a:rPr>
              <a:t>Intégration de l'algorithme PDV pour l'image d'origine et le texte :</a:t>
            </a:r>
          </a:p>
          <a:p>
            <a:pPr algn="l" marL="734071" indent="-244690" lvl="2">
              <a:lnSpc>
                <a:spcPts val="2210"/>
              </a:lnSpc>
              <a:buFont typeface="Arial"/>
              <a:buChar char="⚬"/>
            </a:pPr>
            <a:r>
              <a:rPr lang="en-US" sz="1700">
                <a:solidFill>
                  <a:srgbClr val="000000"/>
                </a:solidFill>
                <a:latin typeface="IBM Plex Sans"/>
              </a:rPr>
              <a:t>Les fonctions embed sont utilisées pour intégrer le message secret (texte ou image) dans l'image d'origine à l'aide de l'algorithme PDV.</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446009">
            <a:off x="-3777897" y="-3377064"/>
            <a:ext cx="9979854" cy="7584689"/>
          </a:xfrm>
          <a:custGeom>
            <a:avLst/>
            <a:gdLst/>
            <a:ahLst/>
            <a:cxnLst/>
            <a:rect r="r" b="b" t="t" l="l"/>
            <a:pathLst>
              <a:path h="7584689" w="9979854">
                <a:moveTo>
                  <a:pt x="0" y="0"/>
                </a:moveTo>
                <a:lnTo>
                  <a:pt x="9979853" y="0"/>
                </a:lnTo>
                <a:lnTo>
                  <a:pt x="9979853" y="7584689"/>
                </a:lnTo>
                <a:lnTo>
                  <a:pt x="0" y="758468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9144000" y="159798"/>
            <a:ext cx="9144000" cy="10287000"/>
          </a:xfrm>
          <a:prstGeom prst="rect">
            <a:avLst/>
          </a:prstGeom>
          <a:solidFill>
            <a:srgbClr val="F4F4F4"/>
          </a:solidFill>
        </p:spPr>
      </p:sp>
      <p:sp>
        <p:nvSpPr>
          <p:cNvPr name="Freeform 4" id="4"/>
          <p:cNvSpPr/>
          <p:nvPr/>
        </p:nvSpPr>
        <p:spPr>
          <a:xfrm flipH="false" flipV="false" rot="0">
            <a:off x="9699616" y="1202375"/>
            <a:ext cx="8032767" cy="3875292"/>
          </a:xfrm>
          <a:custGeom>
            <a:avLst/>
            <a:gdLst/>
            <a:ahLst/>
            <a:cxnLst/>
            <a:rect r="r" b="b" t="t" l="l"/>
            <a:pathLst>
              <a:path h="3875292" w="8032767">
                <a:moveTo>
                  <a:pt x="0" y="0"/>
                </a:moveTo>
                <a:lnTo>
                  <a:pt x="8032768" y="0"/>
                </a:lnTo>
                <a:lnTo>
                  <a:pt x="8032768" y="3875292"/>
                </a:lnTo>
                <a:lnTo>
                  <a:pt x="0" y="3875292"/>
                </a:lnTo>
                <a:lnTo>
                  <a:pt x="0" y="0"/>
                </a:lnTo>
                <a:close/>
              </a:path>
            </a:pathLst>
          </a:custGeom>
          <a:blipFill>
            <a:blip r:embed="rId4"/>
            <a:stretch>
              <a:fillRect l="0" t="-4638" r="0" b="0"/>
            </a:stretch>
          </a:blipFill>
        </p:spPr>
      </p:sp>
      <p:sp>
        <p:nvSpPr>
          <p:cNvPr name="TextBox 5" id="5"/>
          <p:cNvSpPr txBox="true"/>
          <p:nvPr/>
        </p:nvSpPr>
        <p:spPr>
          <a:xfrm rot="0">
            <a:off x="1028700" y="476250"/>
            <a:ext cx="6438900" cy="1104900"/>
          </a:xfrm>
          <a:prstGeom prst="rect">
            <a:avLst/>
          </a:prstGeom>
        </p:spPr>
        <p:txBody>
          <a:bodyPr anchor="t" rtlCol="false" tIns="0" lIns="0" bIns="0" rIns="0">
            <a:spAutoFit/>
          </a:bodyPr>
          <a:lstStyle/>
          <a:p>
            <a:pPr marL="0" indent="0" lvl="0">
              <a:lnSpc>
                <a:spcPts val="8760"/>
              </a:lnSpc>
              <a:spcBef>
                <a:spcPct val="0"/>
              </a:spcBef>
            </a:pPr>
            <a:r>
              <a:rPr lang="en-US" sz="7300">
                <a:solidFill>
                  <a:srgbClr val="000000"/>
                </a:solidFill>
                <a:latin typeface="IBM Plex Sans Bold"/>
              </a:rPr>
              <a:t>DCT Algorithm</a:t>
            </a:r>
          </a:p>
        </p:txBody>
      </p:sp>
      <p:sp>
        <p:nvSpPr>
          <p:cNvPr name="TextBox 6" id="6"/>
          <p:cNvSpPr txBox="true"/>
          <p:nvPr/>
        </p:nvSpPr>
        <p:spPr>
          <a:xfrm rot="0">
            <a:off x="12787810" y="386706"/>
            <a:ext cx="1856379" cy="450215"/>
          </a:xfrm>
          <a:prstGeom prst="rect">
            <a:avLst/>
          </a:prstGeom>
        </p:spPr>
        <p:txBody>
          <a:bodyPr anchor="t" rtlCol="false" tIns="0" lIns="0" bIns="0" rIns="0">
            <a:spAutoFit/>
          </a:bodyPr>
          <a:lstStyle/>
          <a:p>
            <a:pPr algn="l">
              <a:lnSpc>
                <a:spcPts val="3640"/>
              </a:lnSpc>
            </a:pPr>
            <a:r>
              <a:rPr lang="en-US" sz="2800">
                <a:solidFill>
                  <a:srgbClr val="F24300"/>
                </a:solidFill>
                <a:latin typeface="IBM Plex Sans Bold"/>
              </a:rPr>
              <a:t>Résultats </a:t>
            </a:r>
          </a:p>
        </p:txBody>
      </p:sp>
      <p:sp>
        <p:nvSpPr>
          <p:cNvPr name="TextBox 7" id="7"/>
          <p:cNvSpPr txBox="true"/>
          <p:nvPr/>
        </p:nvSpPr>
        <p:spPr>
          <a:xfrm rot="0">
            <a:off x="241167" y="1656047"/>
            <a:ext cx="8656729" cy="5252085"/>
          </a:xfrm>
          <a:prstGeom prst="rect">
            <a:avLst/>
          </a:prstGeom>
        </p:spPr>
        <p:txBody>
          <a:bodyPr anchor="t" rtlCol="false" tIns="0" lIns="0" bIns="0" rIns="0">
            <a:spAutoFit/>
          </a:bodyPr>
          <a:lstStyle/>
          <a:p>
            <a:pPr>
              <a:lnSpc>
                <a:spcPts val="3510"/>
              </a:lnSpc>
            </a:pPr>
            <a:r>
              <a:rPr lang="en-US" sz="2700">
                <a:solidFill>
                  <a:srgbClr val="000000"/>
                </a:solidFill>
                <a:latin typeface="IBM Plex Sans Bold"/>
              </a:rPr>
              <a:t>Aperçu</a:t>
            </a:r>
          </a:p>
          <a:p>
            <a:pPr>
              <a:lnSpc>
                <a:spcPts val="3510"/>
              </a:lnSpc>
            </a:pPr>
          </a:p>
          <a:p>
            <a:pPr>
              <a:lnSpc>
                <a:spcPts val="3510"/>
              </a:lnSpc>
            </a:pPr>
            <a:r>
              <a:rPr lang="en-US" sz="2700">
                <a:solidFill>
                  <a:srgbClr val="000000"/>
                </a:solidFill>
                <a:latin typeface="IBM Plex Sans"/>
              </a:rPr>
              <a:t>L'algorithme de Transformée en Cosinus Discret (DCT) est une technique de stéganographie qui exploite les propriétés de la DCT pour dissimuler des informations dans une image.</a:t>
            </a:r>
          </a:p>
          <a:p>
            <a:pPr>
              <a:lnSpc>
                <a:spcPts val="3510"/>
              </a:lnSpc>
            </a:pPr>
          </a:p>
          <a:p>
            <a:pPr>
              <a:lnSpc>
                <a:spcPts val="3510"/>
              </a:lnSpc>
            </a:pPr>
            <a:r>
              <a:rPr lang="en-US" sz="2700">
                <a:solidFill>
                  <a:srgbClr val="000000"/>
                </a:solidFill>
                <a:latin typeface="IBM Plex Sans Semi-Bold"/>
              </a:rPr>
              <a:t>Transformée en Cosinus Discret (DCT) </a:t>
            </a:r>
          </a:p>
          <a:p>
            <a:pPr>
              <a:lnSpc>
                <a:spcPts val="3510"/>
              </a:lnSpc>
            </a:pPr>
            <a:r>
              <a:rPr lang="en-US" sz="2700">
                <a:solidFill>
                  <a:srgbClr val="000000"/>
                </a:solidFill>
                <a:latin typeface="IBM Plex Sans Semi-Bold"/>
              </a:rPr>
              <a:t>Quantification </a:t>
            </a:r>
          </a:p>
          <a:p>
            <a:pPr>
              <a:lnSpc>
                <a:spcPts val="3510"/>
              </a:lnSpc>
            </a:pPr>
            <a:r>
              <a:rPr lang="en-US" sz="2700">
                <a:solidFill>
                  <a:srgbClr val="000000"/>
                </a:solidFill>
                <a:latin typeface="IBM Plex Sans Semi-Bold"/>
              </a:rPr>
              <a:t>Incorporation du message secret </a:t>
            </a:r>
          </a:p>
          <a:p>
            <a:pPr>
              <a:lnSpc>
                <a:spcPts val="3510"/>
              </a:lnSpc>
            </a:pPr>
            <a:r>
              <a:rPr lang="en-US" sz="2700">
                <a:solidFill>
                  <a:srgbClr val="000000"/>
                </a:solidFill>
                <a:latin typeface="IBM Plex Sans Semi-Bold"/>
              </a:rPr>
              <a:t>Inverse DCT </a:t>
            </a:r>
          </a:p>
          <a:p>
            <a:pPr algn="l">
              <a:lnSpc>
                <a:spcPts val="3510"/>
              </a:lnSpc>
            </a:pPr>
          </a:p>
        </p:txBody>
      </p:sp>
      <p:sp>
        <p:nvSpPr>
          <p:cNvPr name="TextBox 8" id="8"/>
          <p:cNvSpPr txBox="true"/>
          <p:nvPr/>
        </p:nvSpPr>
        <p:spPr>
          <a:xfrm rot="0">
            <a:off x="9387635" y="5433596"/>
            <a:ext cx="8656729" cy="4557395"/>
          </a:xfrm>
          <a:prstGeom prst="rect">
            <a:avLst/>
          </a:prstGeom>
        </p:spPr>
        <p:txBody>
          <a:bodyPr anchor="t" rtlCol="false" tIns="0" lIns="0" bIns="0" rIns="0">
            <a:spAutoFit/>
          </a:bodyPr>
          <a:lstStyle/>
          <a:p>
            <a:pPr>
              <a:lnSpc>
                <a:spcPts val="2470"/>
              </a:lnSpc>
            </a:pPr>
            <a:r>
              <a:rPr lang="en-US" sz="1900">
                <a:solidFill>
                  <a:srgbClr val="000000"/>
                </a:solidFill>
                <a:latin typeface="IBM Plex Sans"/>
              </a:rPr>
              <a:t>L'algorithme de la Transformée en Cosinus Discret (DCT) pour la stéganographie fonctionne comme suit :</a:t>
            </a:r>
          </a:p>
          <a:p>
            <a:pPr marL="410214" indent="-205107" lvl="1">
              <a:lnSpc>
                <a:spcPts val="2470"/>
              </a:lnSpc>
              <a:buFont typeface="Arial"/>
              <a:buChar char="•"/>
            </a:pPr>
            <a:r>
              <a:rPr lang="en-US" sz="1900">
                <a:solidFill>
                  <a:srgbClr val="000000"/>
                </a:solidFill>
                <a:latin typeface="IBM Plex Sans"/>
              </a:rPr>
              <a:t>Bloc DCT :</a:t>
            </a:r>
          </a:p>
          <a:p>
            <a:pPr marL="820429" indent="-273476" lvl="2">
              <a:lnSpc>
                <a:spcPts val="2470"/>
              </a:lnSpc>
              <a:buFont typeface="Arial"/>
              <a:buChar char="⚬"/>
            </a:pPr>
            <a:r>
              <a:rPr lang="en-US" sz="1900">
                <a:solidFill>
                  <a:srgbClr val="000000"/>
                </a:solidFill>
                <a:latin typeface="IBM Plex Sans"/>
              </a:rPr>
              <a:t>L'image originale est divisée en blocs non chevauchants, généralement de taille 8x8 pixels.</a:t>
            </a:r>
          </a:p>
          <a:p>
            <a:pPr marL="820429" indent="-273476" lvl="2">
              <a:lnSpc>
                <a:spcPts val="2470"/>
              </a:lnSpc>
              <a:buFont typeface="Arial"/>
              <a:buChar char="⚬"/>
            </a:pPr>
            <a:r>
              <a:rPr lang="en-US" sz="1900">
                <a:solidFill>
                  <a:srgbClr val="000000"/>
                </a:solidFill>
                <a:latin typeface="IBM Plex Sans"/>
              </a:rPr>
              <a:t>Pour chaque bloc, la DCT est appliquée, transformant les informations spatiales en coefficie</a:t>
            </a:r>
            <a:r>
              <a:rPr lang="en-US" sz="1900">
                <a:solidFill>
                  <a:srgbClr val="000000"/>
                </a:solidFill>
                <a:latin typeface="IBM Plex Sans"/>
              </a:rPr>
              <a:t>nts de fréquence.</a:t>
            </a:r>
          </a:p>
          <a:p>
            <a:pPr marL="410214" indent="-205107" lvl="1">
              <a:lnSpc>
                <a:spcPts val="2470"/>
              </a:lnSpc>
              <a:buFont typeface="Arial"/>
              <a:buChar char="•"/>
            </a:pPr>
            <a:r>
              <a:rPr lang="en-US" sz="1900">
                <a:solidFill>
                  <a:srgbClr val="000000"/>
                </a:solidFill>
                <a:latin typeface="IBM Plex Sans"/>
              </a:rPr>
              <a:t>Masquage de Pixels :</a:t>
            </a:r>
          </a:p>
          <a:p>
            <a:pPr marL="820429" indent="-273476" lvl="2">
              <a:lnSpc>
                <a:spcPts val="2470"/>
              </a:lnSpc>
              <a:buFont typeface="Arial"/>
              <a:buChar char="⚬"/>
            </a:pPr>
            <a:r>
              <a:rPr lang="en-US" sz="1900">
                <a:solidFill>
                  <a:srgbClr val="000000"/>
                </a:solidFill>
                <a:latin typeface="IBM Plex Sans"/>
              </a:rPr>
              <a:t>Une certaine quantité de pixels dans le bloc DCT est cachée pour incorporer l'information secrète. La quantité de pixels cachés dépend de la nature du secret (texte ou image).</a:t>
            </a:r>
          </a:p>
          <a:p>
            <a:pPr marL="410214" indent="-205107" lvl="1">
              <a:lnSpc>
                <a:spcPts val="2470"/>
              </a:lnSpc>
              <a:buFont typeface="Arial"/>
              <a:buChar char="•"/>
            </a:pPr>
            <a:r>
              <a:rPr lang="en-US" sz="1900">
                <a:solidFill>
                  <a:srgbClr val="000000"/>
                </a:solidFill>
                <a:latin typeface="IBM Plex Sans"/>
              </a:rPr>
              <a:t>Bloc IDCT :</a:t>
            </a:r>
          </a:p>
          <a:p>
            <a:pPr marL="820429" indent="-273476" lvl="2">
              <a:lnSpc>
                <a:spcPts val="2470"/>
              </a:lnSpc>
              <a:buFont typeface="Arial"/>
              <a:buChar char="⚬"/>
            </a:pPr>
            <a:r>
              <a:rPr lang="en-US" sz="1900">
                <a:solidFill>
                  <a:srgbClr val="000000"/>
                </a:solidFill>
                <a:latin typeface="IBM Plex Sans"/>
              </a:rPr>
              <a:t>Les blocs DCT modifiés sont soumis à une transformation de DCT inverse (IDCT) pour retrouver une version modifiée de l'image.</a:t>
            </a:r>
          </a:p>
          <a:p>
            <a:pPr algn="l">
              <a:lnSpc>
                <a:spcPts val="247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446009">
            <a:off x="-3777897" y="-3377064"/>
            <a:ext cx="9979854" cy="7584689"/>
          </a:xfrm>
          <a:custGeom>
            <a:avLst/>
            <a:gdLst/>
            <a:ahLst/>
            <a:cxnLst/>
            <a:rect r="r" b="b" t="t" l="l"/>
            <a:pathLst>
              <a:path h="7584689" w="9979854">
                <a:moveTo>
                  <a:pt x="0" y="0"/>
                </a:moveTo>
                <a:lnTo>
                  <a:pt x="9979853" y="0"/>
                </a:lnTo>
                <a:lnTo>
                  <a:pt x="9979853" y="7584689"/>
                </a:lnTo>
                <a:lnTo>
                  <a:pt x="0" y="758468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9144000" y="0"/>
            <a:ext cx="9144000" cy="10287000"/>
          </a:xfrm>
          <a:prstGeom prst="rect">
            <a:avLst/>
          </a:prstGeom>
          <a:solidFill>
            <a:srgbClr val="F4F4F4"/>
          </a:solidFill>
        </p:spPr>
      </p:sp>
      <p:sp>
        <p:nvSpPr>
          <p:cNvPr name="Freeform 4" id="4"/>
          <p:cNvSpPr/>
          <p:nvPr/>
        </p:nvSpPr>
        <p:spPr>
          <a:xfrm flipH="false" flipV="false" rot="0">
            <a:off x="9951579" y="1028700"/>
            <a:ext cx="7528841" cy="4341319"/>
          </a:xfrm>
          <a:custGeom>
            <a:avLst/>
            <a:gdLst/>
            <a:ahLst/>
            <a:cxnLst/>
            <a:rect r="r" b="b" t="t" l="l"/>
            <a:pathLst>
              <a:path h="4341319" w="7528841">
                <a:moveTo>
                  <a:pt x="0" y="0"/>
                </a:moveTo>
                <a:lnTo>
                  <a:pt x="7528842" y="0"/>
                </a:lnTo>
                <a:lnTo>
                  <a:pt x="7528842" y="4341319"/>
                </a:lnTo>
                <a:lnTo>
                  <a:pt x="0" y="4341319"/>
                </a:lnTo>
                <a:lnTo>
                  <a:pt x="0" y="0"/>
                </a:lnTo>
                <a:close/>
              </a:path>
            </a:pathLst>
          </a:custGeom>
          <a:blipFill>
            <a:blip r:embed="rId4"/>
            <a:stretch>
              <a:fillRect l="-8524" t="0" r="-6707" b="0"/>
            </a:stretch>
          </a:blipFill>
        </p:spPr>
      </p:sp>
      <p:sp>
        <p:nvSpPr>
          <p:cNvPr name="TextBox 5" id="5"/>
          <p:cNvSpPr txBox="true"/>
          <p:nvPr/>
        </p:nvSpPr>
        <p:spPr>
          <a:xfrm rot="0">
            <a:off x="1028700" y="626101"/>
            <a:ext cx="6858370" cy="1104900"/>
          </a:xfrm>
          <a:prstGeom prst="rect">
            <a:avLst/>
          </a:prstGeom>
        </p:spPr>
        <p:txBody>
          <a:bodyPr anchor="t" rtlCol="false" tIns="0" lIns="0" bIns="0" rIns="0">
            <a:spAutoFit/>
          </a:bodyPr>
          <a:lstStyle/>
          <a:p>
            <a:pPr marL="0" indent="0" lvl="0">
              <a:lnSpc>
                <a:spcPts val="8760"/>
              </a:lnSpc>
              <a:spcBef>
                <a:spcPct val="0"/>
              </a:spcBef>
            </a:pPr>
            <a:r>
              <a:rPr lang="en-US" sz="7300">
                <a:solidFill>
                  <a:srgbClr val="000000"/>
                </a:solidFill>
                <a:latin typeface="IBM Plex Sans Bold"/>
              </a:rPr>
              <a:t>DWT Algorithm</a:t>
            </a:r>
          </a:p>
        </p:txBody>
      </p:sp>
      <p:sp>
        <p:nvSpPr>
          <p:cNvPr name="TextBox 6" id="6"/>
          <p:cNvSpPr txBox="true"/>
          <p:nvPr/>
        </p:nvSpPr>
        <p:spPr>
          <a:xfrm rot="0">
            <a:off x="12787810" y="386706"/>
            <a:ext cx="1856379" cy="450215"/>
          </a:xfrm>
          <a:prstGeom prst="rect">
            <a:avLst/>
          </a:prstGeom>
        </p:spPr>
        <p:txBody>
          <a:bodyPr anchor="t" rtlCol="false" tIns="0" lIns="0" bIns="0" rIns="0">
            <a:spAutoFit/>
          </a:bodyPr>
          <a:lstStyle/>
          <a:p>
            <a:pPr algn="l">
              <a:lnSpc>
                <a:spcPts val="3640"/>
              </a:lnSpc>
            </a:pPr>
            <a:r>
              <a:rPr lang="en-US" sz="2800">
                <a:solidFill>
                  <a:srgbClr val="F24300"/>
                </a:solidFill>
                <a:latin typeface="IBM Plex Sans Bold"/>
              </a:rPr>
              <a:t>Résultats </a:t>
            </a:r>
          </a:p>
        </p:txBody>
      </p:sp>
      <p:sp>
        <p:nvSpPr>
          <p:cNvPr name="TextBox 7" id="7"/>
          <p:cNvSpPr txBox="true"/>
          <p:nvPr/>
        </p:nvSpPr>
        <p:spPr>
          <a:xfrm rot="0">
            <a:off x="241167" y="1988219"/>
            <a:ext cx="8656729" cy="8570595"/>
          </a:xfrm>
          <a:prstGeom prst="rect">
            <a:avLst/>
          </a:prstGeom>
        </p:spPr>
        <p:txBody>
          <a:bodyPr anchor="t" rtlCol="false" tIns="0" lIns="0" bIns="0" rIns="0">
            <a:spAutoFit/>
          </a:bodyPr>
          <a:lstStyle/>
          <a:p>
            <a:pPr>
              <a:lnSpc>
                <a:spcPts val="3120"/>
              </a:lnSpc>
            </a:pPr>
            <a:r>
              <a:rPr lang="en-US" sz="2400">
                <a:solidFill>
                  <a:srgbClr val="000000"/>
                </a:solidFill>
                <a:latin typeface="IBM Plex Sans Bold"/>
              </a:rPr>
              <a:t>Aperçu</a:t>
            </a:r>
          </a:p>
          <a:p>
            <a:pPr>
              <a:lnSpc>
                <a:spcPts val="3120"/>
              </a:lnSpc>
            </a:pPr>
            <a:r>
              <a:rPr lang="en-US" sz="2400">
                <a:solidFill>
                  <a:srgbClr val="000000"/>
                </a:solidFill>
                <a:latin typeface="IBM Plex Sans"/>
              </a:rPr>
              <a:t>L'algorithme de la Transformée en Ondelettes Discrètes Haar (DhWT) pour la stéganographie </a:t>
            </a:r>
          </a:p>
          <a:p>
            <a:pPr>
              <a:lnSpc>
                <a:spcPts val="2990"/>
              </a:lnSpc>
            </a:pPr>
          </a:p>
          <a:p>
            <a:pPr marL="518162" indent="-259081" lvl="1">
              <a:lnSpc>
                <a:spcPts val="3120"/>
              </a:lnSpc>
              <a:buFont typeface="Arial"/>
              <a:buChar char="•"/>
            </a:pPr>
            <a:r>
              <a:rPr lang="en-US" sz="2400">
                <a:solidFill>
                  <a:srgbClr val="000000"/>
                </a:solidFill>
                <a:latin typeface="IBM Plex Sans"/>
              </a:rPr>
              <a:t>Décomposition en Ondelettes :</a:t>
            </a:r>
          </a:p>
          <a:p>
            <a:pPr marL="1036323" indent="-345441" lvl="2">
              <a:lnSpc>
                <a:spcPts val="3120"/>
              </a:lnSpc>
              <a:buFont typeface="Arial"/>
              <a:buChar char="⚬"/>
            </a:pPr>
            <a:r>
              <a:rPr lang="en-US" sz="2400">
                <a:solidFill>
                  <a:srgbClr val="000000"/>
                </a:solidFill>
                <a:latin typeface="IBM Plex Sans"/>
              </a:rPr>
              <a:t>L'image originale est décomposée en ondelettes à l'aide de la transformée en ondelettes discrètes de Haar.</a:t>
            </a:r>
          </a:p>
          <a:p>
            <a:pPr marL="1036323" indent="-345441" lvl="2">
              <a:lnSpc>
                <a:spcPts val="3120"/>
              </a:lnSpc>
              <a:buFont typeface="Arial"/>
              <a:buChar char="⚬"/>
            </a:pPr>
            <a:r>
              <a:rPr lang="en-US" sz="2400">
                <a:solidFill>
                  <a:srgbClr val="000000"/>
                </a:solidFill>
                <a:latin typeface="IBM Plex Sans"/>
              </a:rPr>
              <a:t>La décomposition en ondelettes divise l'image en une série de sous-bandes représentant différentes échelles et orientations.</a:t>
            </a:r>
          </a:p>
          <a:p>
            <a:pPr marL="518162" indent="-259081" lvl="1">
              <a:lnSpc>
                <a:spcPts val="3120"/>
              </a:lnSpc>
              <a:buFont typeface="Arial"/>
              <a:buChar char="•"/>
            </a:pPr>
            <a:r>
              <a:rPr lang="en-US" sz="2400">
                <a:solidFill>
                  <a:srgbClr val="000000"/>
                </a:solidFill>
                <a:latin typeface="IBM Plex Sans"/>
              </a:rPr>
              <a:t>Modification des Coefficients :</a:t>
            </a:r>
          </a:p>
          <a:p>
            <a:pPr marL="1036323" indent="-345441" lvl="2">
              <a:lnSpc>
                <a:spcPts val="3120"/>
              </a:lnSpc>
              <a:buFont typeface="Arial"/>
              <a:buChar char="⚬"/>
            </a:pPr>
            <a:r>
              <a:rPr lang="en-US" sz="2400">
                <a:solidFill>
                  <a:srgbClr val="000000"/>
                </a:solidFill>
                <a:latin typeface="IBM Plex Sans"/>
              </a:rPr>
              <a:t>Certains coefficients d'ondelettes sont modifiés pour incorporer l'information secrète. La natu</a:t>
            </a:r>
            <a:r>
              <a:rPr lang="en-US" sz="2400">
                <a:solidFill>
                  <a:srgbClr val="000000"/>
                </a:solidFill>
                <a:latin typeface="IBM Plex Sans"/>
              </a:rPr>
              <a:t>r</a:t>
            </a:r>
            <a:r>
              <a:rPr lang="en-US" sz="2400">
                <a:solidFill>
                  <a:srgbClr val="000000"/>
                </a:solidFill>
                <a:latin typeface="IBM Plex Sans"/>
              </a:rPr>
              <a:t>e et l'empl</a:t>
            </a:r>
            <a:r>
              <a:rPr lang="en-US" sz="2400">
                <a:solidFill>
                  <a:srgbClr val="000000"/>
                </a:solidFill>
                <a:latin typeface="IBM Plex Sans"/>
              </a:rPr>
              <a:t>a</a:t>
            </a:r>
            <a:r>
              <a:rPr lang="en-US" sz="2400">
                <a:solidFill>
                  <a:srgbClr val="000000"/>
                </a:solidFill>
                <a:latin typeface="IBM Plex Sans"/>
              </a:rPr>
              <a:t>ceme</a:t>
            </a:r>
            <a:r>
              <a:rPr lang="en-US" sz="2400">
                <a:solidFill>
                  <a:srgbClr val="000000"/>
                </a:solidFill>
                <a:latin typeface="IBM Plex Sans"/>
              </a:rPr>
              <a:t>n</a:t>
            </a:r>
            <a:r>
              <a:rPr lang="en-US" sz="2400">
                <a:solidFill>
                  <a:srgbClr val="000000"/>
                </a:solidFill>
                <a:latin typeface="IBM Plex Sans"/>
              </a:rPr>
              <a:t>t de ce</a:t>
            </a:r>
            <a:r>
              <a:rPr lang="en-US" sz="2400">
                <a:solidFill>
                  <a:srgbClr val="000000"/>
                </a:solidFill>
                <a:latin typeface="IBM Plex Sans"/>
              </a:rPr>
              <a:t>s</a:t>
            </a:r>
            <a:r>
              <a:rPr lang="en-US" sz="2400">
                <a:solidFill>
                  <a:srgbClr val="000000"/>
                </a:solidFill>
                <a:latin typeface="IBM Plex Sans"/>
              </a:rPr>
              <a:t> c</a:t>
            </a:r>
            <a:r>
              <a:rPr lang="en-US" sz="2400">
                <a:solidFill>
                  <a:srgbClr val="000000"/>
                </a:solidFill>
                <a:latin typeface="IBM Plex Sans"/>
              </a:rPr>
              <a:t>oe</a:t>
            </a:r>
            <a:r>
              <a:rPr lang="en-US" sz="2400">
                <a:solidFill>
                  <a:srgbClr val="000000"/>
                </a:solidFill>
                <a:latin typeface="IBM Plex Sans"/>
              </a:rPr>
              <a:t>ffici</a:t>
            </a:r>
            <a:r>
              <a:rPr lang="en-US" sz="2400">
                <a:solidFill>
                  <a:srgbClr val="000000"/>
                </a:solidFill>
                <a:latin typeface="IBM Plex Sans"/>
              </a:rPr>
              <a:t>en</a:t>
            </a:r>
            <a:r>
              <a:rPr lang="en-US" sz="2400">
                <a:solidFill>
                  <a:srgbClr val="000000"/>
                </a:solidFill>
                <a:latin typeface="IBM Plex Sans"/>
              </a:rPr>
              <a:t>ts</a:t>
            </a:r>
            <a:r>
              <a:rPr lang="en-US" sz="2400">
                <a:solidFill>
                  <a:srgbClr val="000000"/>
                </a:solidFill>
                <a:latin typeface="IBM Plex Sans"/>
              </a:rPr>
              <a:t> </a:t>
            </a:r>
            <a:r>
              <a:rPr lang="en-US" sz="2400">
                <a:solidFill>
                  <a:srgbClr val="000000"/>
                </a:solidFill>
                <a:latin typeface="IBM Plex Sans"/>
              </a:rPr>
              <a:t>m</a:t>
            </a:r>
            <a:r>
              <a:rPr lang="en-US" sz="2400">
                <a:solidFill>
                  <a:srgbClr val="000000"/>
                </a:solidFill>
                <a:latin typeface="IBM Plex Sans"/>
              </a:rPr>
              <a:t>o</a:t>
            </a:r>
            <a:r>
              <a:rPr lang="en-US" sz="2400">
                <a:solidFill>
                  <a:srgbClr val="000000"/>
                </a:solidFill>
                <a:latin typeface="IBM Plex Sans"/>
              </a:rPr>
              <a:t>difié</a:t>
            </a:r>
            <a:r>
              <a:rPr lang="en-US" sz="2400">
                <a:solidFill>
                  <a:srgbClr val="000000"/>
                </a:solidFill>
                <a:latin typeface="IBM Plex Sans"/>
              </a:rPr>
              <a:t>s</a:t>
            </a:r>
            <a:r>
              <a:rPr lang="en-US" sz="2400">
                <a:solidFill>
                  <a:srgbClr val="000000"/>
                </a:solidFill>
                <a:latin typeface="IBM Plex Sans"/>
              </a:rPr>
              <a:t> dépendent de la </a:t>
            </a:r>
            <a:r>
              <a:rPr lang="en-US" sz="2400">
                <a:solidFill>
                  <a:srgbClr val="000000"/>
                </a:solidFill>
                <a:latin typeface="IBM Plex Sans"/>
              </a:rPr>
              <a:t>n</a:t>
            </a:r>
            <a:r>
              <a:rPr lang="en-US" sz="2400">
                <a:solidFill>
                  <a:srgbClr val="000000"/>
                </a:solidFill>
                <a:latin typeface="IBM Plex Sans"/>
              </a:rPr>
              <a:t>at</a:t>
            </a:r>
            <a:r>
              <a:rPr lang="en-US" sz="2400">
                <a:solidFill>
                  <a:srgbClr val="000000"/>
                </a:solidFill>
                <a:latin typeface="IBM Plex Sans"/>
              </a:rPr>
              <a:t>u</a:t>
            </a:r>
            <a:r>
              <a:rPr lang="en-US" sz="2400">
                <a:solidFill>
                  <a:srgbClr val="000000"/>
                </a:solidFill>
                <a:latin typeface="IBM Plex Sans"/>
              </a:rPr>
              <a:t>re</a:t>
            </a:r>
            <a:r>
              <a:rPr lang="en-US" sz="2400">
                <a:solidFill>
                  <a:srgbClr val="000000"/>
                </a:solidFill>
                <a:latin typeface="IBM Plex Sans"/>
              </a:rPr>
              <a:t> </a:t>
            </a:r>
            <a:r>
              <a:rPr lang="en-US" sz="2400">
                <a:solidFill>
                  <a:srgbClr val="000000"/>
                </a:solidFill>
                <a:latin typeface="IBM Plex Sans"/>
              </a:rPr>
              <a:t>du </a:t>
            </a:r>
            <a:r>
              <a:rPr lang="en-US" sz="2400">
                <a:solidFill>
                  <a:srgbClr val="000000"/>
                </a:solidFill>
                <a:latin typeface="IBM Plex Sans"/>
              </a:rPr>
              <a:t>s</a:t>
            </a:r>
            <a:r>
              <a:rPr lang="en-US" sz="2400">
                <a:solidFill>
                  <a:srgbClr val="000000"/>
                </a:solidFill>
                <a:latin typeface="IBM Plex Sans"/>
              </a:rPr>
              <a:t>e</a:t>
            </a:r>
            <a:r>
              <a:rPr lang="en-US" sz="2400">
                <a:solidFill>
                  <a:srgbClr val="000000"/>
                </a:solidFill>
                <a:latin typeface="IBM Plex Sans"/>
              </a:rPr>
              <a:t>cret (</a:t>
            </a:r>
            <a:r>
              <a:rPr lang="en-US" sz="2400">
                <a:solidFill>
                  <a:srgbClr val="000000"/>
                </a:solidFill>
                <a:latin typeface="IBM Plex Sans"/>
              </a:rPr>
              <a:t>texte</a:t>
            </a:r>
            <a:r>
              <a:rPr lang="en-US" sz="2400">
                <a:solidFill>
                  <a:srgbClr val="000000"/>
                </a:solidFill>
                <a:latin typeface="IBM Plex Sans"/>
              </a:rPr>
              <a:t> </a:t>
            </a:r>
            <a:r>
              <a:rPr lang="en-US" sz="2400">
                <a:solidFill>
                  <a:srgbClr val="000000"/>
                </a:solidFill>
                <a:latin typeface="IBM Plex Sans"/>
              </a:rPr>
              <a:t>o</a:t>
            </a:r>
            <a:r>
              <a:rPr lang="en-US" sz="2400">
                <a:solidFill>
                  <a:srgbClr val="000000"/>
                </a:solidFill>
                <a:latin typeface="IBM Plex Sans"/>
              </a:rPr>
              <a:t>u</a:t>
            </a:r>
            <a:r>
              <a:rPr lang="en-US" sz="2400">
                <a:solidFill>
                  <a:srgbClr val="000000"/>
                </a:solidFill>
                <a:latin typeface="IBM Plex Sans"/>
              </a:rPr>
              <a:t> im</a:t>
            </a:r>
            <a:r>
              <a:rPr lang="en-US" sz="2400">
                <a:solidFill>
                  <a:srgbClr val="000000"/>
                </a:solidFill>
                <a:latin typeface="IBM Plex Sans"/>
              </a:rPr>
              <a:t>a</a:t>
            </a:r>
            <a:r>
              <a:rPr lang="en-US" sz="2400">
                <a:solidFill>
                  <a:srgbClr val="000000"/>
                </a:solidFill>
                <a:latin typeface="IBM Plex Sans"/>
              </a:rPr>
              <a:t>ge).</a:t>
            </a:r>
          </a:p>
          <a:p>
            <a:pPr marL="518162" indent="-259081" lvl="1">
              <a:lnSpc>
                <a:spcPts val="3120"/>
              </a:lnSpc>
              <a:buFont typeface="Arial"/>
              <a:buChar char="•"/>
            </a:pPr>
            <a:r>
              <a:rPr lang="en-US" sz="2400">
                <a:solidFill>
                  <a:srgbClr val="000000"/>
                </a:solidFill>
                <a:latin typeface="IBM Plex Sans"/>
              </a:rPr>
              <a:t>Reco</a:t>
            </a:r>
            <a:r>
              <a:rPr lang="en-US" sz="2400">
                <a:solidFill>
                  <a:srgbClr val="000000"/>
                </a:solidFill>
                <a:latin typeface="IBM Plex Sans"/>
              </a:rPr>
              <a:t>n</a:t>
            </a:r>
            <a:r>
              <a:rPr lang="en-US" sz="2400">
                <a:solidFill>
                  <a:srgbClr val="000000"/>
                </a:solidFill>
                <a:latin typeface="IBM Plex Sans"/>
              </a:rPr>
              <a:t>s</a:t>
            </a:r>
            <a:r>
              <a:rPr lang="en-US" sz="2400">
                <a:solidFill>
                  <a:srgbClr val="000000"/>
                </a:solidFill>
                <a:latin typeface="IBM Plex Sans"/>
              </a:rPr>
              <a:t>t</a:t>
            </a:r>
            <a:r>
              <a:rPr lang="en-US" sz="2400">
                <a:solidFill>
                  <a:srgbClr val="000000"/>
                </a:solidFill>
                <a:latin typeface="IBM Plex Sans"/>
              </a:rPr>
              <a:t>ru</a:t>
            </a:r>
            <a:r>
              <a:rPr lang="en-US" sz="2400">
                <a:solidFill>
                  <a:srgbClr val="000000"/>
                </a:solidFill>
                <a:latin typeface="IBM Plex Sans"/>
              </a:rPr>
              <a:t>ction </a:t>
            </a:r>
            <a:r>
              <a:rPr lang="en-US" sz="2400">
                <a:solidFill>
                  <a:srgbClr val="000000"/>
                </a:solidFill>
                <a:latin typeface="IBM Plex Sans"/>
              </a:rPr>
              <a:t>de l'</a:t>
            </a:r>
            <a:r>
              <a:rPr lang="en-US" sz="2400">
                <a:solidFill>
                  <a:srgbClr val="000000"/>
                </a:solidFill>
                <a:latin typeface="IBM Plex Sans"/>
              </a:rPr>
              <a:t>I</a:t>
            </a:r>
            <a:r>
              <a:rPr lang="en-US" sz="2400">
                <a:solidFill>
                  <a:srgbClr val="000000"/>
                </a:solidFill>
                <a:latin typeface="IBM Plex Sans"/>
              </a:rPr>
              <a:t>mage :</a:t>
            </a:r>
          </a:p>
          <a:p>
            <a:pPr marL="1036323" indent="-345441" lvl="2">
              <a:lnSpc>
                <a:spcPts val="3120"/>
              </a:lnSpc>
              <a:buFont typeface="Arial"/>
              <a:buChar char="⚬"/>
            </a:pPr>
            <a:r>
              <a:rPr lang="en-US" sz="2400">
                <a:solidFill>
                  <a:srgbClr val="000000"/>
                </a:solidFill>
                <a:latin typeface="IBM Plex Sans"/>
              </a:rPr>
              <a:t>L'image est re</a:t>
            </a:r>
            <a:r>
              <a:rPr lang="en-US" sz="2400">
                <a:solidFill>
                  <a:srgbClr val="000000"/>
                </a:solidFill>
                <a:latin typeface="IBM Plex Sans"/>
              </a:rPr>
              <a:t>co</a:t>
            </a:r>
            <a:r>
              <a:rPr lang="en-US" sz="2400">
                <a:solidFill>
                  <a:srgbClr val="000000"/>
                </a:solidFill>
                <a:latin typeface="IBM Plex Sans"/>
              </a:rPr>
              <a:t>nst</a:t>
            </a:r>
            <a:r>
              <a:rPr lang="en-US" sz="2400">
                <a:solidFill>
                  <a:srgbClr val="000000"/>
                </a:solidFill>
                <a:latin typeface="IBM Plex Sans"/>
              </a:rPr>
              <a:t>r</a:t>
            </a:r>
            <a:r>
              <a:rPr lang="en-US" sz="2400">
                <a:solidFill>
                  <a:srgbClr val="000000"/>
                </a:solidFill>
                <a:latin typeface="IBM Plex Sans"/>
              </a:rPr>
              <a:t>uite à </a:t>
            </a:r>
            <a:r>
              <a:rPr lang="en-US" sz="2400">
                <a:solidFill>
                  <a:srgbClr val="000000"/>
                </a:solidFill>
                <a:latin typeface="IBM Plex Sans"/>
              </a:rPr>
              <a:t>p</a:t>
            </a:r>
            <a:r>
              <a:rPr lang="en-US" sz="2400">
                <a:solidFill>
                  <a:srgbClr val="000000"/>
                </a:solidFill>
                <a:latin typeface="IBM Plex Sans"/>
              </a:rPr>
              <a:t>a</a:t>
            </a:r>
            <a:r>
              <a:rPr lang="en-US" sz="2400">
                <a:solidFill>
                  <a:srgbClr val="000000"/>
                </a:solidFill>
                <a:latin typeface="IBM Plex Sans"/>
              </a:rPr>
              <a:t>rti</a:t>
            </a:r>
            <a:r>
              <a:rPr lang="en-US" sz="2400">
                <a:solidFill>
                  <a:srgbClr val="000000"/>
                </a:solidFill>
                <a:latin typeface="IBM Plex Sans"/>
              </a:rPr>
              <a:t>r des c</a:t>
            </a:r>
            <a:r>
              <a:rPr lang="en-US" sz="2400">
                <a:solidFill>
                  <a:srgbClr val="000000"/>
                </a:solidFill>
                <a:latin typeface="IBM Plex Sans"/>
              </a:rPr>
              <a:t>o</a:t>
            </a:r>
            <a:r>
              <a:rPr lang="en-US" sz="2400">
                <a:solidFill>
                  <a:srgbClr val="000000"/>
                </a:solidFill>
                <a:latin typeface="IBM Plex Sans"/>
              </a:rPr>
              <a:t>efficie</a:t>
            </a:r>
            <a:r>
              <a:rPr lang="en-US" sz="2400">
                <a:solidFill>
                  <a:srgbClr val="000000"/>
                </a:solidFill>
                <a:latin typeface="IBM Plex Sans"/>
              </a:rPr>
              <a:t>n</a:t>
            </a:r>
            <a:r>
              <a:rPr lang="en-US" sz="2400">
                <a:solidFill>
                  <a:srgbClr val="000000"/>
                </a:solidFill>
                <a:latin typeface="IBM Plex Sans"/>
              </a:rPr>
              <a:t>ts</a:t>
            </a:r>
            <a:r>
              <a:rPr lang="en-US" sz="2400">
                <a:solidFill>
                  <a:srgbClr val="000000"/>
                </a:solidFill>
                <a:latin typeface="IBM Plex Sans"/>
              </a:rPr>
              <a:t> d</a:t>
            </a:r>
            <a:r>
              <a:rPr lang="en-US" sz="2400">
                <a:solidFill>
                  <a:srgbClr val="000000"/>
                </a:solidFill>
                <a:latin typeface="IBM Plex Sans"/>
              </a:rPr>
              <a:t>'ondelettes</a:t>
            </a:r>
            <a:r>
              <a:rPr lang="en-US" sz="2400">
                <a:solidFill>
                  <a:srgbClr val="000000"/>
                </a:solidFill>
                <a:latin typeface="IBM Plex Sans"/>
              </a:rPr>
              <a:t> m</a:t>
            </a:r>
            <a:r>
              <a:rPr lang="en-US" sz="2400">
                <a:solidFill>
                  <a:srgbClr val="000000"/>
                </a:solidFill>
                <a:latin typeface="IBM Plex Sans"/>
              </a:rPr>
              <a:t>odifié</a:t>
            </a:r>
            <a:r>
              <a:rPr lang="en-US" sz="2400">
                <a:solidFill>
                  <a:srgbClr val="000000"/>
                </a:solidFill>
                <a:latin typeface="IBM Plex Sans"/>
              </a:rPr>
              <a:t>s</a:t>
            </a:r>
            <a:r>
              <a:rPr lang="en-US" sz="2400">
                <a:solidFill>
                  <a:srgbClr val="000000"/>
                </a:solidFill>
                <a:latin typeface="IBM Plex Sans"/>
              </a:rPr>
              <a:t> à l'</a:t>
            </a:r>
            <a:r>
              <a:rPr lang="en-US" sz="2400">
                <a:solidFill>
                  <a:srgbClr val="000000"/>
                </a:solidFill>
                <a:latin typeface="IBM Plex Sans"/>
              </a:rPr>
              <a:t>a</a:t>
            </a:r>
            <a:r>
              <a:rPr lang="en-US" sz="2400">
                <a:solidFill>
                  <a:srgbClr val="000000"/>
                </a:solidFill>
                <a:latin typeface="IBM Plex Sans"/>
              </a:rPr>
              <a:t>id</a:t>
            </a:r>
            <a:r>
              <a:rPr lang="en-US" sz="2400">
                <a:solidFill>
                  <a:srgbClr val="000000"/>
                </a:solidFill>
                <a:latin typeface="IBM Plex Sans"/>
              </a:rPr>
              <a:t>e </a:t>
            </a:r>
            <a:r>
              <a:rPr lang="en-US" sz="2400">
                <a:solidFill>
                  <a:srgbClr val="000000"/>
                </a:solidFill>
                <a:latin typeface="IBM Plex Sans"/>
              </a:rPr>
              <a:t>d</a:t>
            </a:r>
            <a:r>
              <a:rPr lang="en-US" sz="2400">
                <a:solidFill>
                  <a:srgbClr val="000000"/>
                </a:solidFill>
                <a:latin typeface="IBM Plex Sans"/>
              </a:rPr>
              <a:t>e</a:t>
            </a:r>
            <a:r>
              <a:rPr lang="en-US" sz="2400">
                <a:solidFill>
                  <a:srgbClr val="000000"/>
                </a:solidFill>
                <a:latin typeface="IBM Plex Sans"/>
              </a:rPr>
              <a:t> la transfo</a:t>
            </a:r>
            <a:r>
              <a:rPr lang="en-US" sz="2400">
                <a:solidFill>
                  <a:srgbClr val="000000"/>
                </a:solidFill>
                <a:latin typeface="IBM Plex Sans"/>
              </a:rPr>
              <a:t>r</a:t>
            </a:r>
            <a:r>
              <a:rPr lang="en-US" sz="2400">
                <a:solidFill>
                  <a:srgbClr val="000000"/>
                </a:solidFill>
                <a:latin typeface="IBM Plex Sans"/>
              </a:rPr>
              <a:t>mé</a:t>
            </a:r>
            <a:r>
              <a:rPr lang="en-US" sz="2400">
                <a:solidFill>
                  <a:srgbClr val="000000"/>
                </a:solidFill>
                <a:latin typeface="IBM Plex Sans"/>
              </a:rPr>
              <a:t>e </a:t>
            </a:r>
            <a:r>
              <a:rPr lang="en-US" sz="2400">
                <a:solidFill>
                  <a:srgbClr val="000000"/>
                </a:solidFill>
                <a:latin typeface="IBM Plex Sans"/>
              </a:rPr>
              <a:t>i</a:t>
            </a:r>
            <a:r>
              <a:rPr lang="en-US" sz="2400">
                <a:solidFill>
                  <a:srgbClr val="000000"/>
                </a:solidFill>
                <a:latin typeface="IBM Plex Sans"/>
              </a:rPr>
              <a:t>nverse </a:t>
            </a:r>
            <a:r>
              <a:rPr lang="en-US" sz="2400">
                <a:solidFill>
                  <a:srgbClr val="000000"/>
                </a:solidFill>
                <a:latin typeface="IBM Plex Sans"/>
              </a:rPr>
              <a:t>en ondelettes discrètes</a:t>
            </a:r>
            <a:r>
              <a:rPr lang="en-US" sz="2400">
                <a:solidFill>
                  <a:srgbClr val="000000"/>
                </a:solidFill>
                <a:latin typeface="IBM Plex Sans"/>
              </a:rPr>
              <a:t> </a:t>
            </a:r>
            <a:r>
              <a:rPr lang="en-US" sz="2400">
                <a:solidFill>
                  <a:srgbClr val="000000"/>
                </a:solidFill>
                <a:latin typeface="IBM Plex Sans"/>
              </a:rPr>
              <a:t>de Haar.</a:t>
            </a:r>
          </a:p>
          <a:p>
            <a:pPr>
              <a:lnSpc>
                <a:spcPts val="3120"/>
              </a:lnSpc>
            </a:pPr>
          </a:p>
          <a:p>
            <a:pPr algn="l">
              <a:lnSpc>
                <a:spcPts val="3120"/>
              </a:lnSpc>
            </a:pPr>
          </a:p>
        </p:txBody>
      </p:sp>
      <p:sp>
        <p:nvSpPr>
          <p:cNvPr name="TextBox 8" id="8"/>
          <p:cNvSpPr txBox="true"/>
          <p:nvPr/>
        </p:nvSpPr>
        <p:spPr>
          <a:xfrm rot="0">
            <a:off x="9387635" y="5424805"/>
            <a:ext cx="8656729" cy="4862195"/>
          </a:xfrm>
          <a:prstGeom prst="rect">
            <a:avLst/>
          </a:prstGeom>
        </p:spPr>
        <p:txBody>
          <a:bodyPr anchor="t" rtlCol="false" tIns="0" lIns="0" bIns="0" rIns="0">
            <a:spAutoFit/>
          </a:bodyPr>
          <a:lstStyle/>
          <a:p>
            <a:pPr marL="410214" indent="-205107" lvl="1">
              <a:lnSpc>
                <a:spcPts val="2470"/>
              </a:lnSpc>
              <a:buFont typeface="Arial"/>
              <a:buChar char="•"/>
            </a:pPr>
            <a:r>
              <a:rPr lang="en-US" sz="1900">
                <a:solidFill>
                  <a:srgbClr val="000000"/>
                </a:solidFill>
                <a:latin typeface="IBM Plex Sans"/>
              </a:rPr>
              <a:t>Division en blocs :</a:t>
            </a:r>
          </a:p>
          <a:p>
            <a:pPr marL="820429" indent="-273476" lvl="2">
              <a:lnSpc>
                <a:spcPts val="2470"/>
              </a:lnSpc>
              <a:buFont typeface="Arial"/>
              <a:buChar char="⚬"/>
            </a:pPr>
            <a:r>
              <a:rPr lang="en-US" sz="1900">
                <a:solidFill>
                  <a:srgbClr val="000000"/>
                </a:solidFill>
                <a:latin typeface="IBM Plex Sans"/>
              </a:rPr>
              <a:t>L'image originale est divisée en blocs de 8x8 pixels à l'aide de la fonction divide_into_blocks.</a:t>
            </a:r>
          </a:p>
          <a:p>
            <a:pPr marL="410214" indent="-205107" lvl="1">
              <a:lnSpc>
                <a:spcPts val="2470"/>
              </a:lnSpc>
              <a:buFont typeface="Arial"/>
              <a:buChar char="•"/>
            </a:pPr>
            <a:r>
              <a:rPr lang="en-US" sz="1900">
                <a:solidFill>
                  <a:srgbClr val="000000"/>
                </a:solidFill>
                <a:latin typeface="IBM Plex Sans"/>
              </a:rPr>
              <a:t>Application de la 2D-HWT :</a:t>
            </a:r>
          </a:p>
          <a:p>
            <a:pPr marL="820429" indent="-273476" lvl="2">
              <a:lnSpc>
                <a:spcPts val="2470"/>
              </a:lnSpc>
              <a:buFont typeface="Arial"/>
              <a:buChar char="⚬"/>
            </a:pPr>
            <a:r>
              <a:rPr lang="en-US" sz="1900">
                <a:solidFill>
                  <a:srgbClr val="000000"/>
                </a:solidFill>
                <a:latin typeface="IBM Plex Sans"/>
              </a:rPr>
              <a:t>La transformée en ondelettes discrètes de Haar est appliquée à chaque bloc à l'aide de la fonction apply_2D_HWT.</a:t>
            </a:r>
          </a:p>
          <a:p>
            <a:pPr marL="410214" indent="-205107" lvl="1">
              <a:lnSpc>
                <a:spcPts val="2470"/>
              </a:lnSpc>
              <a:buFont typeface="Arial"/>
              <a:buChar char="•"/>
            </a:pPr>
            <a:r>
              <a:rPr lang="en-US" sz="1900">
                <a:solidFill>
                  <a:srgbClr val="000000"/>
                </a:solidFill>
                <a:latin typeface="IBM Plex Sans"/>
              </a:rPr>
              <a:t>Modification des coefficients :</a:t>
            </a:r>
          </a:p>
          <a:p>
            <a:pPr marL="820429" indent="-273476" lvl="2">
              <a:lnSpc>
                <a:spcPts val="2470"/>
              </a:lnSpc>
              <a:buFont typeface="Arial"/>
              <a:buChar char="⚬"/>
            </a:pPr>
            <a:r>
              <a:rPr lang="en-US" sz="1900">
                <a:solidFill>
                  <a:srgbClr val="000000"/>
                </a:solidFill>
                <a:latin typeface="IBM Plex Sans"/>
              </a:rPr>
              <a:t>L</a:t>
            </a:r>
            <a:r>
              <a:rPr lang="en-US" sz="1900">
                <a:solidFill>
                  <a:srgbClr val="000000"/>
                </a:solidFill>
                <a:latin typeface="IBM Plex Sans"/>
              </a:rPr>
              <a:t>es coefficients HH (haute fréquence horizontale) de chaque bloc, représentant les détails de l'image, sont modifiés pour incorporer le message secret.</a:t>
            </a:r>
          </a:p>
          <a:p>
            <a:pPr marL="820429" indent="-273476" lvl="2">
              <a:lnSpc>
                <a:spcPts val="2470"/>
              </a:lnSpc>
              <a:buFont typeface="Arial"/>
              <a:buChar char="⚬"/>
            </a:pPr>
            <a:r>
              <a:rPr lang="en-US" sz="1900">
                <a:solidFill>
                  <a:srgbClr val="000000"/>
                </a:solidFill>
                <a:latin typeface="IBM Plex Sans"/>
              </a:rPr>
              <a:t>La fonction</a:t>
            </a:r>
            <a:r>
              <a:rPr lang="en-US" sz="1900">
                <a:solidFill>
                  <a:srgbClr val="000000"/>
                </a:solidFill>
                <a:latin typeface="IBM Plex Sans"/>
              </a:rPr>
              <a:t> embed_message est utilisée pour le texte, tandis que embed_image est utilisée pour une image.</a:t>
            </a:r>
          </a:p>
          <a:p>
            <a:pPr marL="410214" indent="-205107" lvl="1">
              <a:lnSpc>
                <a:spcPts val="2470"/>
              </a:lnSpc>
              <a:buFont typeface="Arial"/>
              <a:buChar char="•"/>
            </a:pPr>
            <a:r>
              <a:rPr lang="en-US" sz="1900">
                <a:solidFill>
                  <a:srgbClr val="000000"/>
                </a:solidFill>
                <a:latin typeface="IBM Plex Sans"/>
              </a:rPr>
              <a:t>Application de l'inverse de la 2D-HWT :</a:t>
            </a:r>
          </a:p>
          <a:p>
            <a:pPr marL="820429" indent="-273476" lvl="2">
              <a:lnSpc>
                <a:spcPts val="2470"/>
              </a:lnSpc>
              <a:buFont typeface="Arial"/>
              <a:buChar char="⚬"/>
            </a:pPr>
            <a:r>
              <a:rPr lang="en-US" sz="1900">
                <a:solidFill>
                  <a:srgbClr val="000000"/>
                </a:solidFill>
                <a:latin typeface="IBM Plex Sans"/>
              </a:rPr>
              <a:t>La transformée inverse en ondelettes discrètes de Haar est appliquée pour obtenir les blocs modifiés à l'aide de apply_2D_IHDWT.</a:t>
            </a:r>
          </a:p>
          <a:p>
            <a:pPr algn="l">
              <a:lnSpc>
                <a:spcPts val="247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F4F4F4"/>
          </a:solidFill>
        </p:spPr>
      </p:sp>
      <p:sp>
        <p:nvSpPr>
          <p:cNvPr name="Freeform 3" id="3"/>
          <p:cNvSpPr/>
          <p:nvPr/>
        </p:nvSpPr>
        <p:spPr>
          <a:xfrm flipH="false" flipV="false" rot="0">
            <a:off x="11559256" y="808504"/>
            <a:ext cx="4347329" cy="4334996"/>
          </a:xfrm>
          <a:custGeom>
            <a:avLst/>
            <a:gdLst/>
            <a:ahLst/>
            <a:cxnLst/>
            <a:rect r="r" b="b" t="t" l="l"/>
            <a:pathLst>
              <a:path h="4334996" w="4347329">
                <a:moveTo>
                  <a:pt x="0" y="0"/>
                </a:moveTo>
                <a:lnTo>
                  <a:pt x="4347329" y="0"/>
                </a:lnTo>
                <a:lnTo>
                  <a:pt x="4347329" y="4334996"/>
                </a:lnTo>
                <a:lnTo>
                  <a:pt x="0" y="4334996"/>
                </a:lnTo>
                <a:lnTo>
                  <a:pt x="0" y="0"/>
                </a:lnTo>
                <a:close/>
              </a:path>
            </a:pathLst>
          </a:custGeom>
          <a:blipFill>
            <a:blip r:embed="rId2"/>
            <a:stretch>
              <a:fillRect l="0" t="0" r="0" b="0"/>
            </a:stretch>
          </a:blipFill>
        </p:spPr>
      </p:sp>
      <p:sp>
        <p:nvSpPr>
          <p:cNvPr name="Freeform 4" id="4"/>
          <p:cNvSpPr/>
          <p:nvPr/>
        </p:nvSpPr>
        <p:spPr>
          <a:xfrm flipH="false" flipV="false" rot="0">
            <a:off x="11390835" y="5258422"/>
            <a:ext cx="4775092" cy="4700268"/>
          </a:xfrm>
          <a:custGeom>
            <a:avLst/>
            <a:gdLst/>
            <a:ahLst/>
            <a:cxnLst/>
            <a:rect r="r" b="b" t="t" l="l"/>
            <a:pathLst>
              <a:path h="4700268" w="4775092">
                <a:moveTo>
                  <a:pt x="0" y="0"/>
                </a:moveTo>
                <a:lnTo>
                  <a:pt x="4775091" y="0"/>
                </a:lnTo>
                <a:lnTo>
                  <a:pt x="4775091" y="4700268"/>
                </a:lnTo>
                <a:lnTo>
                  <a:pt x="0" y="4700268"/>
                </a:lnTo>
                <a:lnTo>
                  <a:pt x="0" y="0"/>
                </a:lnTo>
                <a:close/>
              </a:path>
            </a:pathLst>
          </a:custGeom>
          <a:blipFill>
            <a:blip r:embed="rId3"/>
            <a:stretch>
              <a:fillRect l="0" t="0" r="0" b="0"/>
            </a:stretch>
          </a:blipFill>
        </p:spPr>
      </p:sp>
      <p:sp>
        <p:nvSpPr>
          <p:cNvPr name="TextBox 5" id="5"/>
          <p:cNvSpPr txBox="true"/>
          <p:nvPr/>
        </p:nvSpPr>
        <p:spPr>
          <a:xfrm rot="0">
            <a:off x="409675" y="343654"/>
            <a:ext cx="7488675" cy="704850"/>
          </a:xfrm>
          <a:prstGeom prst="rect">
            <a:avLst/>
          </a:prstGeom>
        </p:spPr>
        <p:txBody>
          <a:bodyPr anchor="t" rtlCol="false" tIns="0" lIns="0" bIns="0" rIns="0">
            <a:spAutoFit/>
          </a:bodyPr>
          <a:lstStyle/>
          <a:p>
            <a:pPr marL="0" indent="0" lvl="0">
              <a:lnSpc>
                <a:spcPts val="5582"/>
              </a:lnSpc>
              <a:spcBef>
                <a:spcPct val="0"/>
              </a:spcBef>
            </a:pPr>
            <a:r>
              <a:rPr lang="en-US" sz="4651">
                <a:solidFill>
                  <a:srgbClr val="E18A24"/>
                </a:solidFill>
                <a:latin typeface="IBM Plex Sans Bold"/>
              </a:rPr>
              <a:t>Implémentation</a:t>
            </a:r>
          </a:p>
        </p:txBody>
      </p:sp>
      <p:sp>
        <p:nvSpPr>
          <p:cNvPr name="TextBox 6" id="6"/>
          <p:cNvSpPr txBox="true"/>
          <p:nvPr/>
        </p:nvSpPr>
        <p:spPr>
          <a:xfrm rot="0">
            <a:off x="409675" y="1484746"/>
            <a:ext cx="8656729" cy="6246495"/>
          </a:xfrm>
          <a:prstGeom prst="rect">
            <a:avLst/>
          </a:prstGeom>
        </p:spPr>
        <p:txBody>
          <a:bodyPr anchor="t" rtlCol="false" tIns="0" lIns="0" bIns="0" rIns="0">
            <a:spAutoFit/>
          </a:bodyPr>
          <a:lstStyle/>
          <a:p>
            <a:pPr>
              <a:lnSpc>
                <a:spcPts val="3120"/>
              </a:lnSpc>
            </a:pPr>
            <a:r>
              <a:rPr lang="en-US" sz="2400">
                <a:solidFill>
                  <a:srgbClr val="000000"/>
                </a:solidFill>
                <a:latin typeface="IBM Plex Sans"/>
              </a:rPr>
              <a:t>Interaction avec la Page d'Accueil :</a:t>
            </a:r>
          </a:p>
          <a:p>
            <a:pPr marL="518162" indent="-259081" lvl="1">
              <a:lnSpc>
                <a:spcPts val="3120"/>
              </a:lnSpc>
              <a:buFont typeface="Arial"/>
              <a:buChar char="•"/>
            </a:pPr>
            <a:r>
              <a:rPr lang="en-US" sz="2400">
                <a:solidFill>
                  <a:srgbClr val="000000"/>
                </a:solidFill>
                <a:latin typeface="IBM Plex Sans"/>
              </a:rPr>
              <a:t>Fonction de Rappel du Bouton de Démarrage (start_app) :</a:t>
            </a:r>
          </a:p>
          <a:p>
            <a:pPr marL="1036323" indent="-345441" lvl="2">
              <a:lnSpc>
                <a:spcPts val="3120"/>
              </a:lnSpc>
              <a:buFont typeface="Arial"/>
              <a:buChar char="⚬"/>
            </a:pPr>
            <a:r>
              <a:rPr lang="en-US" sz="2400">
                <a:solidFill>
                  <a:srgbClr val="000000"/>
                </a:solidFill>
                <a:latin typeface="IBM Plex Sans"/>
              </a:rPr>
              <a:t>Détruit le cadre d'accueil lors du clic sur le bouton "start", déclenchant la transition vers l'application principale.</a:t>
            </a:r>
          </a:p>
          <a:p>
            <a:pPr>
              <a:lnSpc>
                <a:spcPts val="3120"/>
              </a:lnSpc>
            </a:pPr>
          </a:p>
          <a:p>
            <a:pPr>
              <a:lnSpc>
                <a:spcPts val="3120"/>
              </a:lnSpc>
            </a:pPr>
            <a:r>
              <a:rPr lang="en-US" sz="2400">
                <a:solidFill>
                  <a:srgbClr val="000000"/>
                </a:solidFill>
                <a:latin typeface="IBM Plex Sans"/>
              </a:rPr>
              <a:t>Application Principale (Panneau Principal) :</a:t>
            </a:r>
          </a:p>
          <a:p>
            <a:pPr marL="518162" indent="-259081" lvl="1">
              <a:lnSpc>
                <a:spcPts val="3120"/>
              </a:lnSpc>
              <a:buFont typeface="Arial"/>
              <a:buChar char="•"/>
            </a:pPr>
            <a:r>
              <a:rPr lang="en-US" sz="2400">
                <a:solidFill>
                  <a:srgbClr val="000000"/>
                </a:solidFill>
                <a:latin typeface="IBM Plex Sans"/>
              </a:rPr>
              <a:t>F</a:t>
            </a:r>
            <a:r>
              <a:rPr lang="en-US" sz="2400">
                <a:solidFill>
                  <a:srgbClr val="000000"/>
                </a:solidFill>
                <a:latin typeface="IBM Plex Sans"/>
              </a:rPr>
              <a:t>onction Home :</a:t>
            </a:r>
          </a:p>
          <a:p>
            <a:pPr marL="1036323" indent="-345441" lvl="2">
              <a:lnSpc>
                <a:spcPts val="3120"/>
              </a:lnSpc>
              <a:buFont typeface="Arial"/>
              <a:buChar char="⚬"/>
            </a:pPr>
            <a:r>
              <a:rPr lang="en-US" sz="2400">
                <a:solidFill>
                  <a:srgbClr val="000000"/>
                </a:solidFill>
                <a:latin typeface="IBM Plex Sans"/>
              </a:rPr>
              <a:t>Crée le panneau principal (frame) contenant un</a:t>
            </a:r>
            <a:r>
              <a:rPr lang="en-US" sz="2400">
                <a:solidFill>
                  <a:srgbClr val="000000"/>
                </a:solidFill>
                <a:latin typeface="IBM Plex Sans"/>
              </a:rPr>
              <a:t>e étiquette et des boutons pour le codage, le décodage ou le choix d'autres options.</a:t>
            </a:r>
          </a:p>
          <a:p>
            <a:pPr marL="518162" indent="-259081" lvl="1">
              <a:lnSpc>
                <a:spcPts val="3120"/>
              </a:lnSpc>
              <a:buFont typeface="Arial"/>
              <a:buChar char="•"/>
            </a:pPr>
            <a:r>
              <a:rPr lang="en-US" sz="2400">
                <a:solidFill>
                  <a:srgbClr val="000000"/>
                </a:solidFill>
                <a:latin typeface="IBM Plex Sans"/>
              </a:rPr>
              <a:t>B</a:t>
            </a:r>
            <a:r>
              <a:rPr lang="en-US" sz="2400">
                <a:solidFill>
                  <a:srgbClr val="000000"/>
                </a:solidFill>
                <a:latin typeface="IBM Plex Sans"/>
              </a:rPr>
              <a:t>outons de Codage/Décodage :</a:t>
            </a:r>
          </a:p>
          <a:p>
            <a:pPr marL="1036323" indent="-345441" lvl="2">
              <a:lnSpc>
                <a:spcPts val="3120"/>
              </a:lnSpc>
              <a:buFont typeface="Arial"/>
              <a:buChar char="⚬"/>
            </a:pPr>
            <a:r>
              <a:rPr lang="en-US" sz="2400">
                <a:solidFill>
                  <a:srgbClr val="000000"/>
                </a:solidFill>
                <a:latin typeface="IBM Plex Sans"/>
              </a:rPr>
              <a:t> Ajoute des boutons pour le codage et le décodage. Ces boutons ont des rappels pour passer aux interfaces respectives (encode_gui_inter et choose_file_decod).</a:t>
            </a:r>
          </a:p>
          <a:p>
            <a:pPr algn="l">
              <a:lnSpc>
                <a:spcPts val="31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DAF5tBkXPpc</dc:identifier>
  <dcterms:modified xsi:type="dcterms:W3CDTF">2011-08-01T06:04:30Z</dcterms:modified>
  <cp:revision>1</cp:revision>
  <dc:title>steganography gui</dc:title>
</cp:coreProperties>
</file>